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306" r:id="rId4"/>
    <p:sldId id="296" r:id="rId5"/>
    <p:sldId id="258" r:id="rId6"/>
    <p:sldId id="261" r:id="rId7"/>
    <p:sldId id="262" r:id="rId8"/>
    <p:sldId id="263" r:id="rId9"/>
    <p:sldId id="285" r:id="rId10"/>
    <p:sldId id="286" r:id="rId11"/>
    <p:sldId id="264" r:id="rId12"/>
    <p:sldId id="260" r:id="rId13"/>
    <p:sldId id="267" r:id="rId14"/>
    <p:sldId id="266" r:id="rId15"/>
    <p:sldId id="265" r:id="rId16"/>
    <p:sldId id="268" r:id="rId17"/>
    <p:sldId id="269" r:id="rId18"/>
    <p:sldId id="270" r:id="rId19"/>
    <p:sldId id="278" r:id="rId20"/>
    <p:sldId id="277" r:id="rId21"/>
    <p:sldId id="271" r:id="rId22"/>
    <p:sldId id="272" r:id="rId23"/>
    <p:sldId id="299" r:id="rId24"/>
    <p:sldId id="300" r:id="rId25"/>
    <p:sldId id="274" r:id="rId26"/>
    <p:sldId id="279" r:id="rId27"/>
    <p:sldId id="301" r:id="rId28"/>
    <p:sldId id="287" r:id="rId29"/>
    <p:sldId id="302" r:id="rId30"/>
    <p:sldId id="284" r:id="rId31"/>
    <p:sldId id="305" r:id="rId32"/>
    <p:sldId id="303" r:id="rId33"/>
    <p:sldId id="307" r:id="rId34"/>
    <p:sldId id="308" r:id="rId35"/>
    <p:sldId id="304" r:id="rId36"/>
    <p:sldId id="298" r:id="rId37"/>
    <p:sldId id="280" r:id="rId38"/>
    <p:sldId id="281" r:id="rId39"/>
    <p:sldId id="282" r:id="rId40"/>
    <p:sldId id="28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4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E2433-510C-9342-85B7-E7CF74F7AE47}" type="datetimeFigureOut">
              <a:rPr lang="en-US" smtClean="0"/>
              <a:t>12/14/2015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7BDA6-AA55-B14E-A5FA-E42138A0E02E}" type="slidenum">
              <a:rPr lang="en-US" smtClean="0"/>
              <a:t>‹N›</a:t>
            </a:fld>
            <a:endParaRPr lang="en-US"/>
          </a:p>
        </p:txBody>
      </p:sp>
    </p:spTree>
    <p:extLst>
      <p:ext uri="{BB962C8B-B14F-4D97-AF65-F5344CB8AC3E}">
        <p14:creationId xmlns:p14="http://schemas.microsoft.com/office/powerpoint/2010/main" val="389211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FDD7A7D-E1EC-1B46-A291-E34069587718}" type="slidenum">
              <a:rPr lang="en-US" sz="1200"/>
              <a:pPr/>
              <a:t>14</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"FAUST embodies an integrated approach based on joint inference that provides the functional capabilities needed to produce a universal reading system. Four unique and tightly-integrated functional elements of FAUST are highlighted in the diagram: (a) a set of knowledge and context-aware NLP tools;  (b) a representation, reasoning and JI mechanism for combining heterogeneous and uncertain hypotheses from both linguistic and background knowledge sources; (c) a set of ML components for improving the performance of NLP modules over time; and (d) a set ML components for generalizing the information acquired from reading and adapting to new domains."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7BDA6-AA55-B14E-A5FA-E42138A0E02E}" type="slidenum">
              <a:rPr lang="en-US" smtClean="0"/>
              <a:t>17</a:t>
            </a:fld>
            <a:endParaRPr lang="en-US"/>
          </a:p>
        </p:txBody>
      </p:sp>
    </p:spTree>
    <p:extLst>
      <p:ext uri="{BB962C8B-B14F-4D97-AF65-F5344CB8AC3E}">
        <p14:creationId xmlns:p14="http://schemas.microsoft.com/office/powerpoint/2010/main" val="196602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7E6E0C4-5052-2446-BB7F-E491BB28DC24}" type="slidenum">
              <a:rPr lang="en-US"/>
              <a:pPr/>
              <a:t>24</a:t>
            </a:fld>
            <a:endParaRPr lang="en-US"/>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7BDA6-AA55-B14E-A5FA-E42138A0E02E}" type="slidenum">
              <a:rPr lang="en-US" smtClean="0"/>
              <a:t>26</a:t>
            </a:fld>
            <a:endParaRPr lang="en-US"/>
          </a:p>
        </p:txBody>
      </p:sp>
    </p:spTree>
    <p:extLst>
      <p:ext uri="{BB962C8B-B14F-4D97-AF65-F5344CB8AC3E}">
        <p14:creationId xmlns:p14="http://schemas.microsoft.com/office/powerpoint/2010/main" val="150525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778E8-8F80-ED4A-BE43-D8A7957AC0DF}"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199661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778E8-8F80-ED4A-BE43-D8A7957AC0DF}"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14039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778E8-8F80-ED4A-BE43-D8A7957AC0DF}"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323952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7724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495800"/>
          </a:xfrm>
        </p:spPr>
        <p:txBody>
          <a:bodyPr/>
          <a:lstStyle/>
          <a:p>
            <a:pPr lvl="0"/>
            <a:endParaRPr lang="en-US" noProof="0" smtClean="0"/>
          </a:p>
        </p:txBody>
      </p:sp>
      <p:sp>
        <p:nvSpPr>
          <p:cNvPr id="4"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D39A053-8D45-DB48-8AAD-4E99174E49B9}" type="slidenum">
              <a:rPr lang="en-US"/>
              <a:pPr/>
              <a:t>‹N›</a:t>
            </a:fld>
            <a:endParaRPr lang="en-US"/>
          </a:p>
        </p:txBody>
      </p:sp>
    </p:spTree>
    <p:extLst>
      <p:ext uri="{BB962C8B-B14F-4D97-AF65-F5344CB8AC3E}">
        <p14:creationId xmlns:p14="http://schemas.microsoft.com/office/powerpoint/2010/main" val="42043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778E8-8F80-ED4A-BE43-D8A7957AC0DF}"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160940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778E8-8F80-ED4A-BE43-D8A7957AC0DF}"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328065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778E8-8F80-ED4A-BE43-D8A7957AC0DF}"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280438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778E8-8F80-ED4A-BE43-D8A7957AC0DF}" type="datetimeFigureOut">
              <a:rPr lang="en-US" smtClean="0"/>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394778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778E8-8F80-ED4A-BE43-D8A7957AC0DF}"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215456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778E8-8F80-ED4A-BE43-D8A7957AC0DF}"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275366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778E8-8F80-ED4A-BE43-D8A7957AC0DF}"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61292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778E8-8F80-ED4A-BE43-D8A7957AC0DF}"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94683-3326-2D4A-91D5-28BABF6E3EDA}" type="slidenum">
              <a:rPr lang="en-US" smtClean="0"/>
              <a:t>‹N›</a:t>
            </a:fld>
            <a:endParaRPr lang="en-US"/>
          </a:p>
        </p:txBody>
      </p:sp>
    </p:spTree>
    <p:extLst>
      <p:ext uri="{BB962C8B-B14F-4D97-AF65-F5344CB8AC3E}">
        <p14:creationId xmlns:p14="http://schemas.microsoft.com/office/powerpoint/2010/main" val="150953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778E8-8F80-ED4A-BE43-D8A7957AC0DF}" type="datetimeFigureOut">
              <a:rPr lang="en-US" smtClean="0"/>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94683-3326-2D4A-91D5-28BABF6E3EDA}" type="slidenum">
              <a:rPr lang="en-US" smtClean="0"/>
              <a:t>‹N›</a:t>
            </a:fld>
            <a:endParaRPr lang="en-US"/>
          </a:p>
        </p:txBody>
      </p:sp>
    </p:spTree>
    <p:extLst>
      <p:ext uri="{BB962C8B-B14F-4D97-AF65-F5344CB8AC3E}">
        <p14:creationId xmlns:p14="http://schemas.microsoft.com/office/powerpoint/2010/main" val="361749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Machine Reading: </a:t>
            </a:r>
            <a:br>
              <a:rPr lang="en-US" sz="3600" dirty="0" smtClean="0"/>
            </a:br>
            <a:r>
              <a:rPr lang="en-US" sz="3600" dirty="0" smtClean="0"/>
              <a:t> Goal(s) and Promising (?) Approaches</a:t>
            </a:r>
            <a:endParaRPr lang="en-US" sz="3600" dirty="0"/>
          </a:p>
        </p:txBody>
      </p:sp>
      <p:sp>
        <p:nvSpPr>
          <p:cNvPr id="3" name="Subtitle 2"/>
          <p:cNvSpPr>
            <a:spLocks noGrp="1"/>
          </p:cNvSpPr>
          <p:nvPr>
            <p:ph type="subTitle" idx="1"/>
          </p:nvPr>
        </p:nvSpPr>
        <p:spPr/>
        <p:txBody>
          <a:bodyPr/>
          <a:lstStyle/>
          <a:p>
            <a:r>
              <a:rPr lang="en-US" dirty="0" smtClean="0"/>
              <a:t>David Israel</a:t>
            </a:r>
          </a:p>
          <a:p>
            <a:r>
              <a:rPr lang="en-US" dirty="0" smtClean="0"/>
              <a:t>AIC, SRI International (Emeritus)</a:t>
            </a:r>
          </a:p>
          <a:p>
            <a:r>
              <a:rPr lang="en-US" dirty="0" smtClean="0"/>
              <a:t>DIAG, </a:t>
            </a:r>
            <a:r>
              <a:rPr lang="en-US" dirty="0" err="1" smtClean="0"/>
              <a:t>Sapienza</a:t>
            </a:r>
            <a:r>
              <a:rPr lang="en-US" dirty="0" smtClean="0"/>
              <a:t> (Visiting)</a:t>
            </a:r>
            <a:endParaRPr lang="en-US" dirty="0"/>
          </a:p>
        </p:txBody>
      </p:sp>
    </p:spTree>
    <p:extLst>
      <p:ext uri="{BB962C8B-B14F-4D97-AF65-F5344CB8AC3E}">
        <p14:creationId xmlns:p14="http://schemas.microsoft.com/office/powerpoint/2010/main" val="101902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these have in common</a:t>
            </a:r>
            <a:endParaRPr lang="en-US" sz="3600" dirty="0"/>
          </a:p>
        </p:txBody>
      </p:sp>
      <p:sp>
        <p:nvSpPr>
          <p:cNvPr id="3" name="Content Placeholder 2"/>
          <p:cNvSpPr>
            <a:spLocks noGrp="1"/>
          </p:cNvSpPr>
          <p:nvPr>
            <p:ph idx="1"/>
          </p:nvPr>
        </p:nvSpPr>
        <p:spPr/>
        <p:txBody>
          <a:bodyPr>
            <a:normAutofit fontScale="70000" lnSpcReduction="20000"/>
          </a:bodyPr>
          <a:lstStyle/>
          <a:p>
            <a:r>
              <a:rPr lang="en-US" sz="3300" dirty="0" smtClean="0"/>
              <a:t>At least 1 explicit and (mathematically) precise semantic account</a:t>
            </a:r>
          </a:p>
          <a:p>
            <a:pPr lvl="1"/>
            <a:r>
              <a:rPr lang="en-US" sz="3300" dirty="0" smtClean="0"/>
              <a:t>Typically defined via an inductive definition over the syntax of the formalism</a:t>
            </a:r>
          </a:p>
          <a:p>
            <a:r>
              <a:rPr lang="en-US" sz="3300" dirty="0" smtClean="0"/>
              <a:t>Which supports --  makes sense of and justifies – at least one precisely defined  deductive system, such that</a:t>
            </a:r>
          </a:p>
          <a:p>
            <a:r>
              <a:rPr lang="en-US" sz="3300" dirty="0" smtClean="0"/>
              <a:t>One can determine when a candidate inference is made in accordance with the rules of inference of that system </a:t>
            </a:r>
          </a:p>
          <a:p>
            <a:r>
              <a:rPr lang="en-US" sz="3300" dirty="0" smtClean="0"/>
              <a:t>One can prove that those rules make sense (are sound, </a:t>
            </a:r>
            <a:r>
              <a:rPr lang="en-US" sz="3300" i="1" dirty="0" smtClean="0"/>
              <a:t>goodness</a:t>
            </a:r>
            <a:r>
              <a:rPr lang="en-US" sz="3300" dirty="0" smtClean="0"/>
              <a:t>-preserving), relative to the semantic account</a:t>
            </a:r>
          </a:p>
          <a:p>
            <a:r>
              <a:rPr lang="en-US" sz="3300" dirty="0" smtClean="0"/>
              <a:t>This all gets (even) a little more complicated if the formalism is probabilistic, as we have to figure out what property of sentences “valid” inferences should preserve.  </a:t>
            </a:r>
          </a:p>
          <a:p>
            <a:pPr marL="0" indent="0">
              <a:buNone/>
            </a:pPr>
            <a:endParaRPr lang="en-US" dirty="0" smtClean="0"/>
          </a:p>
          <a:p>
            <a:endParaRPr lang="en-US" dirty="0"/>
          </a:p>
        </p:txBody>
      </p:sp>
    </p:spTree>
    <p:extLst>
      <p:ext uri="{BB962C8B-B14F-4D97-AF65-F5344CB8AC3E}">
        <p14:creationId xmlns:p14="http://schemas.microsoft.com/office/powerpoint/2010/main" val="16457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(P)FOLs as Universal </a:t>
            </a:r>
            <a:endParaRPr lang="en-US" sz="3600" dirty="0"/>
          </a:p>
        </p:txBody>
      </p:sp>
      <p:sp>
        <p:nvSpPr>
          <p:cNvPr id="3" name="Content Placeholder 2"/>
          <p:cNvSpPr>
            <a:spLocks noGrp="1"/>
          </p:cNvSpPr>
          <p:nvPr>
            <p:ph idx="1"/>
          </p:nvPr>
        </p:nvSpPr>
        <p:spPr/>
        <p:txBody>
          <a:bodyPr>
            <a:normAutofit lnSpcReduction="10000"/>
          </a:bodyPr>
          <a:lstStyle/>
          <a:p>
            <a:r>
              <a:rPr lang="en-US" sz="2400" dirty="0" smtClean="0"/>
              <a:t>MRP did not want to restrict, in any way, the approaches that the (3) teams took</a:t>
            </a:r>
          </a:p>
          <a:p>
            <a:r>
              <a:rPr lang="en-US" sz="2400" dirty="0" smtClean="0"/>
              <a:t>In particular, did not want to restrict the “native data structures”, including representational structures used</a:t>
            </a:r>
          </a:p>
          <a:p>
            <a:r>
              <a:rPr lang="en-US" sz="2400" dirty="0" smtClean="0"/>
              <a:t>But what was required was that there be a “canonical output”  algorithm, transforming internal representational structures into a formal representation language with a well-understood mathematical semantics</a:t>
            </a:r>
          </a:p>
          <a:p>
            <a:r>
              <a:rPr lang="en-US" sz="2400" dirty="0" smtClean="0"/>
              <a:t>And there are grounds for stipulating that </a:t>
            </a:r>
            <a:r>
              <a:rPr lang="en-US" sz="2400" dirty="0" err="1" smtClean="0"/>
              <a:t>FOLanguages</a:t>
            </a:r>
            <a:r>
              <a:rPr lang="en-US" sz="2400" dirty="0" smtClean="0"/>
              <a:t> are, for many purposes, universal among </a:t>
            </a:r>
            <a:r>
              <a:rPr lang="en-US" sz="2400" i="1" dirty="0" smtClean="0"/>
              <a:t>such languages.</a:t>
            </a:r>
          </a:p>
          <a:p>
            <a:r>
              <a:rPr lang="en-US" sz="2400" dirty="0" smtClean="0"/>
              <a:t>Anything that can be said in any one of them, can be said (if not especially naturally) in a first-order language</a:t>
            </a:r>
            <a:endParaRPr lang="en-US" sz="2400" dirty="0"/>
          </a:p>
        </p:txBody>
      </p:sp>
    </p:spTree>
    <p:extLst>
      <p:ext uri="{BB962C8B-B14F-4D97-AF65-F5344CB8AC3E}">
        <p14:creationId xmlns:p14="http://schemas.microsoft.com/office/powerpoint/2010/main" val="92106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 Brief Digression on the Goals and Methodology of AI </a:t>
            </a:r>
            <a:endParaRPr lang="en-US" sz="3600" dirty="0"/>
          </a:p>
        </p:txBody>
      </p:sp>
      <p:sp>
        <p:nvSpPr>
          <p:cNvPr id="3" name="Content Placeholder 2"/>
          <p:cNvSpPr>
            <a:spLocks noGrp="1"/>
          </p:cNvSpPr>
          <p:nvPr>
            <p:ph idx="1"/>
          </p:nvPr>
        </p:nvSpPr>
        <p:spPr/>
        <p:txBody>
          <a:bodyPr>
            <a:normAutofit fontScale="77500" lnSpcReduction="20000"/>
          </a:bodyPr>
          <a:lstStyle/>
          <a:p>
            <a:r>
              <a:rPr lang="en-US" sz="2600" i="1" dirty="0" smtClean="0"/>
              <a:t>AI is not an empirical science</a:t>
            </a:r>
          </a:p>
          <a:p>
            <a:pPr lvl="1"/>
            <a:r>
              <a:rPr lang="en-US" sz="2200" dirty="0" smtClean="0"/>
              <a:t>So it matters </a:t>
            </a:r>
            <a:r>
              <a:rPr lang="en-US" sz="2200" i="1" dirty="0" smtClean="0"/>
              <a:t>not at all</a:t>
            </a:r>
            <a:r>
              <a:rPr lang="en-US" sz="2200" dirty="0" smtClean="0"/>
              <a:t> whether people on reading do – unconsciously -- anything like this “translation”, nor what the target representation formalism, if there is one, is like</a:t>
            </a:r>
          </a:p>
          <a:p>
            <a:r>
              <a:rPr lang="en-US" sz="2600" i="1" dirty="0" smtClean="0"/>
              <a:t>But it is also not a purely mathematical discipline </a:t>
            </a:r>
          </a:p>
          <a:p>
            <a:pPr lvl="1"/>
            <a:r>
              <a:rPr lang="en-US" sz="2200" dirty="0" smtClean="0"/>
              <a:t>It is not a branch of mathematical logic or statistics/probability theory</a:t>
            </a:r>
          </a:p>
          <a:p>
            <a:r>
              <a:rPr lang="en-US" sz="2800" dirty="0" smtClean="0"/>
              <a:t>It is a </a:t>
            </a:r>
            <a:r>
              <a:rPr lang="en-US" sz="2800" i="1" dirty="0" smtClean="0"/>
              <a:t>design</a:t>
            </a:r>
            <a:r>
              <a:rPr lang="en-US" sz="2800" dirty="0" smtClean="0"/>
              <a:t> discipline</a:t>
            </a:r>
          </a:p>
          <a:p>
            <a:r>
              <a:rPr lang="en-US" sz="2800" dirty="0" smtClean="0"/>
              <a:t>Its goal: </a:t>
            </a:r>
            <a:r>
              <a:rPr lang="en-US" sz="2800" i="1" dirty="0" smtClean="0"/>
              <a:t>to design and build systems that act intelligently </a:t>
            </a:r>
          </a:p>
          <a:p>
            <a:r>
              <a:rPr lang="en-US" sz="2800" dirty="0" smtClean="0"/>
              <a:t>In particular, it is not a part of Cognitive Psychology</a:t>
            </a:r>
          </a:p>
          <a:p>
            <a:r>
              <a:rPr lang="en-US" sz="2800" dirty="0" smtClean="0"/>
              <a:t>But it can learn things from Cognitive Psychology </a:t>
            </a:r>
          </a:p>
          <a:p>
            <a:pPr lvl="1"/>
            <a:r>
              <a:rPr lang="en-US" sz="2400" dirty="0" smtClean="0"/>
              <a:t>And from Physics and Biology and … Logic and …</a:t>
            </a:r>
          </a:p>
          <a:p>
            <a:r>
              <a:rPr lang="en-US" sz="2800" dirty="0" smtClean="0"/>
              <a:t>And it can teach things to Cognitive Psychology</a:t>
            </a:r>
          </a:p>
          <a:p>
            <a:pPr lvl="1"/>
            <a:r>
              <a:rPr lang="en-US" sz="2400" dirty="0" smtClean="0"/>
              <a:t>And maybe to Biology and to Logic, but probably not to Physics</a:t>
            </a:r>
          </a:p>
          <a:p>
            <a:pPr marL="0" indent="0">
              <a:buNone/>
            </a:pPr>
            <a:r>
              <a:rPr lang="en-US" b="1" dirty="0" smtClean="0"/>
              <a:t>End of Digression! </a:t>
            </a:r>
            <a:endParaRPr lang="en-US" b="1" dirty="0"/>
          </a:p>
        </p:txBody>
      </p:sp>
    </p:spTree>
    <p:extLst>
      <p:ext uri="{BB962C8B-B14F-4D97-AF65-F5344CB8AC3E}">
        <p14:creationId xmlns:p14="http://schemas.microsoft.com/office/powerpoint/2010/main" val="365286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FAUST </a:t>
            </a:r>
            <a:endParaRPr lang="en-US" sz="3600" dirty="0"/>
          </a:p>
        </p:txBody>
      </p:sp>
      <p:sp>
        <p:nvSpPr>
          <p:cNvPr id="3" name="Content Placeholder 2"/>
          <p:cNvSpPr>
            <a:spLocks noGrp="1"/>
          </p:cNvSpPr>
          <p:nvPr>
            <p:ph idx="1"/>
          </p:nvPr>
        </p:nvSpPr>
        <p:spPr/>
        <p:txBody>
          <a:bodyPr>
            <a:normAutofit/>
          </a:bodyPr>
          <a:lstStyle/>
          <a:p>
            <a:r>
              <a:rPr lang="en-US" sz="2000" dirty="0" smtClean="0"/>
              <a:t>SRI led a large team under the title</a:t>
            </a:r>
          </a:p>
          <a:p>
            <a:r>
              <a:rPr lang="en-US" sz="2000" u="sng" dirty="0" smtClean="0"/>
              <a:t>F</a:t>
            </a:r>
            <a:r>
              <a:rPr lang="en-US" sz="2000" dirty="0" smtClean="0"/>
              <a:t>lexible </a:t>
            </a:r>
            <a:r>
              <a:rPr lang="en-US" sz="2000" u="sng" dirty="0" smtClean="0"/>
              <a:t>A</a:t>
            </a:r>
            <a:r>
              <a:rPr lang="en-US" sz="2000" dirty="0" smtClean="0"/>
              <a:t>cquisition and </a:t>
            </a:r>
            <a:r>
              <a:rPr lang="en-US" sz="2000" u="sng" dirty="0" smtClean="0"/>
              <a:t>U</a:t>
            </a:r>
            <a:r>
              <a:rPr lang="en-US" sz="2000" dirty="0" smtClean="0"/>
              <a:t>nderstanding </a:t>
            </a:r>
            <a:r>
              <a:rPr lang="en-US" sz="2000" u="sng" dirty="0" smtClean="0"/>
              <a:t>S</a:t>
            </a:r>
            <a:r>
              <a:rPr lang="en-US" sz="2000" dirty="0" smtClean="0"/>
              <a:t>ystem for </a:t>
            </a:r>
            <a:r>
              <a:rPr lang="en-US" sz="2000" u="sng" dirty="0" smtClean="0"/>
              <a:t>T</a:t>
            </a:r>
            <a:r>
              <a:rPr lang="en-US" sz="2000" dirty="0" smtClean="0"/>
              <a:t>ext ! </a:t>
            </a:r>
          </a:p>
          <a:p>
            <a:r>
              <a:rPr lang="en-US" sz="2000" dirty="0" smtClean="0"/>
              <a:t>Team:</a:t>
            </a:r>
          </a:p>
          <a:p>
            <a:pPr lvl="1"/>
            <a:r>
              <a:rPr lang="en-US" sz="2000" dirty="0" smtClean="0"/>
              <a:t>SRI (yr. </a:t>
            </a:r>
            <a:r>
              <a:rPr lang="en-US" sz="2000" dirty="0" err="1" smtClean="0"/>
              <a:t>hmbl</a:t>
            </a:r>
            <a:r>
              <a:rPr lang="en-US" sz="2000" dirty="0" smtClean="0"/>
              <a:t> </a:t>
            </a:r>
            <a:r>
              <a:rPr lang="en-US" sz="2000" dirty="0" err="1" smtClean="0"/>
              <a:t>svt</a:t>
            </a:r>
            <a:r>
              <a:rPr lang="en-US" sz="2000" dirty="0" smtClean="0"/>
              <a:t>)</a:t>
            </a:r>
          </a:p>
          <a:p>
            <a:pPr lvl="1"/>
            <a:r>
              <a:rPr lang="en-US" sz="2000" dirty="0" smtClean="0"/>
              <a:t>MIT (Michael Collins)</a:t>
            </a:r>
          </a:p>
          <a:p>
            <a:pPr lvl="1"/>
            <a:r>
              <a:rPr lang="en-US" sz="2000" dirty="0" smtClean="0"/>
              <a:t>(Xerox) </a:t>
            </a:r>
            <a:r>
              <a:rPr lang="en-US" sz="2000" dirty="0" err="1" smtClean="0"/>
              <a:t>Parc</a:t>
            </a:r>
            <a:r>
              <a:rPr lang="en-US" sz="2000" dirty="0" smtClean="0"/>
              <a:t> (Anne </a:t>
            </a:r>
            <a:r>
              <a:rPr lang="en-US" sz="2000" dirty="0" err="1" smtClean="0"/>
              <a:t>Zaenen</a:t>
            </a:r>
            <a:r>
              <a:rPr lang="en-US" sz="2000" dirty="0" smtClean="0"/>
              <a:t>, Danny </a:t>
            </a:r>
            <a:r>
              <a:rPr lang="en-US" sz="2000" dirty="0" err="1" smtClean="0"/>
              <a:t>Bobrow</a:t>
            </a:r>
            <a:r>
              <a:rPr lang="en-US" sz="2000" dirty="0" smtClean="0"/>
              <a:t>)</a:t>
            </a:r>
          </a:p>
          <a:p>
            <a:pPr lvl="1"/>
            <a:r>
              <a:rPr lang="en-US" sz="2000" dirty="0" smtClean="0"/>
              <a:t>Stanford (Chris </a:t>
            </a:r>
            <a:r>
              <a:rPr lang="en-US" sz="2000" dirty="0" err="1" smtClean="0"/>
              <a:t>Manning&amp;Dan</a:t>
            </a:r>
            <a:r>
              <a:rPr lang="en-US" sz="2000" dirty="0" smtClean="0"/>
              <a:t> </a:t>
            </a:r>
            <a:r>
              <a:rPr lang="en-US" sz="2000" dirty="0" err="1" smtClean="0"/>
              <a:t>Jurafsky</a:t>
            </a:r>
            <a:r>
              <a:rPr lang="en-US" sz="2000" dirty="0" smtClean="0"/>
              <a:t>, Andrew Ng)</a:t>
            </a:r>
          </a:p>
          <a:p>
            <a:pPr lvl="1"/>
            <a:r>
              <a:rPr lang="en-US" sz="2000" dirty="0" smtClean="0"/>
              <a:t>Univ. Of Illinois (Dan Roth)</a:t>
            </a:r>
          </a:p>
          <a:p>
            <a:pPr lvl="1"/>
            <a:r>
              <a:rPr lang="en-US" sz="2000" dirty="0" smtClean="0"/>
              <a:t>Univ. of Massachusetts (Andrew McCallum)</a:t>
            </a:r>
          </a:p>
          <a:p>
            <a:pPr lvl="1"/>
            <a:r>
              <a:rPr lang="en-US" sz="2000" dirty="0" smtClean="0"/>
              <a:t>Univ. of Washington (Pedro </a:t>
            </a:r>
            <a:r>
              <a:rPr lang="en-US" sz="2000" dirty="0" err="1" smtClean="0"/>
              <a:t>Domingos</a:t>
            </a:r>
            <a:r>
              <a:rPr lang="en-US" sz="2000" dirty="0" smtClean="0"/>
              <a:t>, Dan Weld)</a:t>
            </a:r>
          </a:p>
          <a:p>
            <a:pPr lvl="1"/>
            <a:r>
              <a:rPr lang="en-US" sz="2000" dirty="0" smtClean="0"/>
              <a:t>Univ. of Wisconsin (Jude </a:t>
            </a:r>
            <a:r>
              <a:rPr lang="en-US" sz="2000" dirty="0" err="1" smtClean="0"/>
              <a:t>Shavlik</a:t>
            </a:r>
            <a:r>
              <a:rPr lang="en-US" sz="2000" dirty="0" smtClean="0"/>
              <a:t>, Chris Re)</a:t>
            </a:r>
          </a:p>
          <a:p>
            <a:pPr lvl="1"/>
            <a:endParaRPr lang="en-US" sz="2000" dirty="0"/>
          </a:p>
        </p:txBody>
      </p:sp>
    </p:spTree>
    <p:extLst>
      <p:ext uri="{BB962C8B-B14F-4D97-AF65-F5344CB8AC3E}">
        <p14:creationId xmlns:p14="http://schemas.microsoft.com/office/powerpoint/2010/main" val="114058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07950" y="1041400"/>
            <a:ext cx="8951913" cy="3081338"/>
          </a:xfrm>
          <a:prstGeom prst="rect">
            <a:avLst/>
          </a:prstGeom>
          <a:solidFill>
            <a:srgbClr val="FFFAF1"/>
          </a:solidFill>
          <a:ln w="9525">
            <a:solidFill>
              <a:srgbClr val="004080"/>
            </a:solidFill>
            <a:miter lim="800000"/>
            <a:headEnd/>
            <a:tailEnd/>
          </a:ln>
          <a:effectLst>
            <a:outerShdw blurRad="63500" dist="2178" dir="2700000" algn="ctr" rotWithShape="0">
              <a:srgbClr val="000000">
                <a:alpha val="74998"/>
              </a:srgbClr>
            </a:outerShdw>
          </a:effectLst>
        </p:spPr>
        <p:txBody>
          <a:bodyPr wrap="none" anchor="ctr"/>
          <a:lstStyle/>
          <a:p>
            <a:pPr algn="ctr"/>
            <a:r>
              <a:rPr lang="en-US" sz="1200">
                <a:latin typeface="Arial Narrow" charset="0"/>
              </a:rPr>
              <a:t> </a:t>
            </a:r>
          </a:p>
        </p:txBody>
      </p:sp>
      <p:sp>
        <p:nvSpPr>
          <p:cNvPr id="4102" name="Text Box 6"/>
          <p:cNvSpPr txBox="1">
            <a:spLocks noChangeArrowheads="1"/>
          </p:cNvSpPr>
          <p:nvPr/>
        </p:nvSpPr>
        <p:spPr bwMode="auto">
          <a:xfrm>
            <a:off x="993775" y="9525"/>
            <a:ext cx="7127875" cy="72390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u="sng">
                <a:solidFill>
                  <a:srgbClr val="0B2972"/>
                </a:solidFill>
                <a:effectLst>
                  <a:outerShdw blurRad="38100" dist="38100" dir="2700000" algn="tl">
                    <a:srgbClr val="DDDDDD"/>
                  </a:outerShdw>
                </a:effectLst>
              </a:rPr>
              <a:t>F</a:t>
            </a:r>
            <a:r>
              <a:rPr lang="en-US" sz="1800" b="1">
                <a:solidFill>
                  <a:srgbClr val="0B2972"/>
                </a:solidFill>
                <a:effectLst>
                  <a:outerShdw blurRad="38100" dist="38100" dir="2700000" algn="tl">
                    <a:srgbClr val="DDDDDD"/>
                  </a:outerShdw>
                </a:effectLst>
              </a:rPr>
              <a:t>lexible </a:t>
            </a:r>
            <a:r>
              <a:rPr lang="en-US" sz="1800" b="1" u="sng">
                <a:solidFill>
                  <a:srgbClr val="0B2972"/>
                </a:solidFill>
                <a:effectLst>
                  <a:outerShdw blurRad="38100" dist="38100" dir="2700000" algn="tl">
                    <a:srgbClr val="DDDDDD"/>
                  </a:outerShdw>
                </a:effectLst>
              </a:rPr>
              <a:t>A</a:t>
            </a:r>
            <a:r>
              <a:rPr lang="en-US" sz="1800" b="1">
                <a:solidFill>
                  <a:srgbClr val="0B2972"/>
                </a:solidFill>
                <a:effectLst>
                  <a:outerShdw blurRad="38100" dist="38100" dir="2700000" algn="tl">
                    <a:srgbClr val="DDDDDD"/>
                  </a:outerShdw>
                </a:effectLst>
              </a:rPr>
              <a:t>cquisition and </a:t>
            </a:r>
            <a:r>
              <a:rPr lang="en-US" sz="1800" b="1" u="sng">
                <a:solidFill>
                  <a:srgbClr val="0B2972"/>
                </a:solidFill>
                <a:effectLst>
                  <a:outerShdw blurRad="38100" dist="38100" dir="2700000" algn="tl">
                    <a:srgbClr val="DDDDDD"/>
                  </a:outerShdw>
                </a:effectLst>
              </a:rPr>
              <a:t>U</a:t>
            </a:r>
            <a:r>
              <a:rPr lang="en-US" sz="1800" b="1">
                <a:solidFill>
                  <a:srgbClr val="0B2972"/>
                </a:solidFill>
                <a:effectLst>
                  <a:outerShdw blurRad="38100" dist="38100" dir="2700000" algn="tl">
                    <a:srgbClr val="DDDDDD"/>
                  </a:outerShdw>
                </a:effectLst>
              </a:rPr>
              <a:t>nderstanding </a:t>
            </a:r>
            <a:r>
              <a:rPr lang="en-US" sz="1800" b="1" u="sng">
                <a:solidFill>
                  <a:srgbClr val="0B2972"/>
                </a:solidFill>
                <a:effectLst>
                  <a:outerShdw blurRad="38100" dist="38100" dir="2700000" algn="tl">
                    <a:srgbClr val="DDDDDD"/>
                  </a:outerShdw>
                </a:effectLst>
              </a:rPr>
              <a:t>S</a:t>
            </a:r>
            <a:r>
              <a:rPr lang="en-US" sz="1800" b="1">
                <a:solidFill>
                  <a:srgbClr val="0B2972"/>
                </a:solidFill>
                <a:effectLst>
                  <a:outerShdw blurRad="38100" dist="38100" dir="2700000" algn="tl">
                    <a:srgbClr val="DDDDDD"/>
                  </a:outerShdw>
                </a:effectLst>
              </a:rPr>
              <a:t>ystem for </a:t>
            </a:r>
            <a:r>
              <a:rPr lang="en-US" sz="1800" b="1" u="sng">
                <a:solidFill>
                  <a:srgbClr val="0B2972"/>
                </a:solidFill>
                <a:effectLst>
                  <a:outerShdw blurRad="38100" dist="38100" dir="2700000" algn="tl">
                    <a:srgbClr val="DDDDDD"/>
                  </a:outerShdw>
                </a:effectLst>
              </a:rPr>
              <a:t>T</a:t>
            </a:r>
            <a:r>
              <a:rPr lang="en-US" sz="1800" b="1">
                <a:solidFill>
                  <a:srgbClr val="0B2972"/>
                </a:solidFill>
                <a:effectLst>
                  <a:outerShdw blurRad="38100" dist="38100" dir="2700000" algn="tl">
                    <a:srgbClr val="DDDDDD"/>
                  </a:outerShdw>
                </a:effectLst>
              </a:rPr>
              <a:t>ext</a:t>
            </a:r>
          </a:p>
          <a:p>
            <a:pPr algn="ctr">
              <a:lnSpc>
                <a:spcPct val="90000"/>
              </a:lnSpc>
            </a:pPr>
            <a:r>
              <a:rPr lang="en-US" sz="1800" b="1">
                <a:solidFill>
                  <a:srgbClr val="0B2972"/>
                </a:solidFill>
                <a:effectLst>
                  <a:outerShdw blurRad="38100" dist="38100" dir="2700000" algn="tl">
                    <a:srgbClr val="DDDDDD"/>
                  </a:outerShdw>
                </a:effectLst>
              </a:rPr>
              <a:t>SRI</a:t>
            </a:r>
            <a:r>
              <a:rPr lang="ja-JP" altLang="en-US" sz="1800" b="1">
                <a:solidFill>
                  <a:srgbClr val="0B2972"/>
                </a:solidFill>
                <a:effectLst>
                  <a:outerShdw blurRad="38100" dist="38100" dir="2700000" algn="tl">
                    <a:srgbClr val="DDDDDD"/>
                  </a:outerShdw>
                </a:effectLst>
              </a:rPr>
              <a:t>’</a:t>
            </a:r>
            <a:r>
              <a:rPr lang="en-US" sz="1800" b="1">
                <a:solidFill>
                  <a:srgbClr val="0B2972"/>
                </a:solidFill>
                <a:effectLst>
                  <a:outerShdw blurRad="38100" dist="38100" dir="2700000" algn="tl">
                    <a:srgbClr val="DDDDDD"/>
                  </a:outerShdw>
                </a:effectLst>
              </a:rPr>
              <a:t>s </a:t>
            </a:r>
            <a:r>
              <a:rPr lang="en-US" sz="2800" b="1">
                <a:solidFill>
                  <a:srgbClr val="0B2972"/>
                </a:solidFill>
                <a:effectLst>
                  <a:outerShdw blurRad="38100" dist="38100" dir="2700000" algn="tl">
                    <a:srgbClr val="DDDDDD"/>
                  </a:outerShdw>
                </a:effectLst>
              </a:rPr>
              <a:t>FAUST</a:t>
            </a:r>
            <a:r>
              <a:rPr lang="en-US" sz="1800" b="1">
                <a:solidFill>
                  <a:srgbClr val="0B2972"/>
                </a:solidFill>
                <a:effectLst>
                  <a:outerShdw blurRad="38100" dist="38100" dir="2700000" algn="tl">
                    <a:srgbClr val="DDDDDD"/>
                  </a:outerShdw>
                </a:effectLst>
              </a:rPr>
              <a:t> Reading System</a:t>
            </a:r>
            <a:endParaRPr lang="en-US" sz="1800" b="1">
              <a:solidFill>
                <a:srgbClr val="000000"/>
              </a:solidFill>
              <a:latin typeface="Times New Roman" charset="0"/>
            </a:endParaRPr>
          </a:p>
        </p:txBody>
      </p:sp>
      <p:sp>
        <p:nvSpPr>
          <p:cNvPr id="4103" name="Freeform 7"/>
          <p:cNvSpPr>
            <a:spLocks/>
          </p:cNvSpPr>
          <p:nvPr/>
        </p:nvSpPr>
        <p:spPr bwMode="auto">
          <a:xfrm>
            <a:off x="0" y="-1588"/>
            <a:ext cx="1190625" cy="706438"/>
          </a:xfrm>
          <a:custGeom>
            <a:avLst/>
            <a:gdLst/>
            <a:ahLst/>
            <a:cxnLst>
              <a:cxn ang="0">
                <a:pos x="0" y="1200"/>
              </a:cxn>
              <a:cxn ang="0">
                <a:pos x="0" y="0"/>
              </a:cxn>
              <a:cxn ang="0">
                <a:pos x="1632" y="0"/>
              </a:cxn>
              <a:cxn ang="0">
                <a:pos x="1632" y="336"/>
              </a:cxn>
              <a:cxn ang="0">
                <a:pos x="528" y="1248"/>
              </a:cxn>
              <a:cxn ang="0">
                <a:pos x="0" y="1248"/>
              </a:cxn>
              <a:cxn ang="0">
                <a:pos x="0" y="1152"/>
              </a:cxn>
            </a:cxnLst>
            <a:rect l="0" t="0" r="r" b="b"/>
            <a:pathLst>
              <a:path w="1632" h="1248">
                <a:moveTo>
                  <a:pt x="0" y="1200"/>
                </a:moveTo>
                <a:lnTo>
                  <a:pt x="0" y="0"/>
                </a:lnTo>
                <a:lnTo>
                  <a:pt x="1632" y="0"/>
                </a:lnTo>
                <a:lnTo>
                  <a:pt x="1632" y="336"/>
                </a:lnTo>
                <a:lnTo>
                  <a:pt x="528" y="1248"/>
                </a:lnTo>
                <a:lnTo>
                  <a:pt x="0" y="1248"/>
                </a:lnTo>
                <a:lnTo>
                  <a:pt x="0" y="1152"/>
                </a:lnTo>
              </a:path>
            </a:pathLst>
          </a:custGeom>
          <a:solidFill>
            <a:srgbClr val="0B2972"/>
          </a:solidFill>
          <a:ln w="9525">
            <a:noFill/>
            <a:round/>
            <a:headEnd/>
            <a:tailEnd/>
          </a:ln>
          <a:effectLst>
            <a:outerShdw blurRad="63500" dist="17961" dir="2700000" algn="ctr" rotWithShape="0">
              <a:schemeClr val="bg2">
                <a:alpha val="74998"/>
              </a:schemeClr>
            </a:outerShdw>
          </a:effectLst>
        </p:spPr>
        <p:txBody>
          <a:bodyPr/>
          <a:lstStyle/>
          <a:p>
            <a:endParaRPr lang="en-US"/>
          </a:p>
        </p:txBody>
      </p:sp>
      <p:sp>
        <p:nvSpPr>
          <p:cNvPr id="4104" name="Freeform 8"/>
          <p:cNvSpPr>
            <a:spLocks/>
          </p:cNvSpPr>
          <p:nvPr/>
        </p:nvSpPr>
        <p:spPr bwMode="auto">
          <a:xfrm flipH="1">
            <a:off x="7959725" y="1588"/>
            <a:ext cx="1190625" cy="706437"/>
          </a:xfrm>
          <a:custGeom>
            <a:avLst/>
            <a:gdLst/>
            <a:ahLst/>
            <a:cxnLst>
              <a:cxn ang="0">
                <a:pos x="0" y="1200"/>
              </a:cxn>
              <a:cxn ang="0">
                <a:pos x="0" y="0"/>
              </a:cxn>
              <a:cxn ang="0">
                <a:pos x="1632" y="0"/>
              </a:cxn>
              <a:cxn ang="0">
                <a:pos x="1632" y="336"/>
              </a:cxn>
              <a:cxn ang="0">
                <a:pos x="528" y="1248"/>
              </a:cxn>
              <a:cxn ang="0">
                <a:pos x="0" y="1248"/>
              </a:cxn>
              <a:cxn ang="0">
                <a:pos x="0" y="1152"/>
              </a:cxn>
            </a:cxnLst>
            <a:rect l="0" t="0" r="r" b="b"/>
            <a:pathLst>
              <a:path w="1632" h="1248">
                <a:moveTo>
                  <a:pt x="0" y="1200"/>
                </a:moveTo>
                <a:lnTo>
                  <a:pt x="0" y="0"/>
                </a:lnTo>
                <a:lnTo>
                  <a:pt x="1632" y="0"/>
                </a:lnTo>
                <a:lnTo>
                  <a:pt x="1632" y="336"/>
                </a:lnTo>
                <a:lnTo>
                  <a:pt x="528" y="1248"/>
                </a:lnTo>
                <a:lnTo>
                  <a:pt x="0" y="1248"/>
                </a:lnTo>
                <a:lnTo>
                  <a:pt x="0" y="1152"/>
                </a:lnTo>
              </a:path>
            </a:pathLst>
          </a:custGeom>
          <a:solidFill>
            <a:srgbClr val="0B2972"/>
          </a:solidFill>
          <a:ln w="9525">
            <a:noFill/>
            <a:round/>
            <a:headEnd/>
            <a:tailEnd/>
          </a:ln>
          <a:effectLst>
            <a:outerShdw blurRad="63500" dist="17961" dir="2700000" algn="ctr" rotWithShape="0">
              <a:schemeClr val="bg2">
                <a:alpha val="74998"/>
              </a:schemeClr>
            </a:outerShdw>
          </a:effectLst>
        </p:spPr>
        <p:txBody>
          <a:bodyPr/>
          <a:lstStyle/>
          <a:p>
            <a:endParaRPr lang="en-US"/>
          </a:p>
        </p:txBody>
      </p:sp>
      <p:grpSp>
        <p:nvGrpSpPr>
          <p:cNvPr id="14342" name="Group 9"/>
          <p:cNvGrpSpPr>
            <a:grpSpLocks/>
          </p:cNvGrpSpPr>
          <p:nvPr/>
        </p:nvGrpSpPr>
        <p:grpSpPr bwMode="auto">
          <a:xfrm>
            <a:off x="8067675" y="100013"/>
            <a:ext cx="777875" cy="541337"/>
            <a:chOff x="720" y="1392"/>
            <a:chExt cx="2166" cy="1524"/>
          </a:xfrm>
        </p:grpSpPr>
        <p:sp>
          <p:nvSpPr>
            <p:cNvPr id="14384" name="Oval 10"/>
            <p:cNvSpPr>
              <a:spLocks noChangeArrowheads="1"/>
            </p:cNvSpPr>
            <p:nvPr/>
          </p:nvSpPr>
          <p:spPr bwMode="auto">
            <a:xfrm>
              <a:off x="720" y="1440"/>
              <a:ext cx="2112" cy="144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4385" name="Picture 11" descr="sri_logo_2_blu-trans"/>
            <p:cNvPicPr>
              <a:picLocks noChangeAspect="1" noChangeArrowheads="1"/>
            </p:cNvPicPr>
            <p:nvPr/>
          </p:nvPicPr>
          <p:blipFill>
            <a:blip r:embed="rId3">
              <a:clrChange>
                <a:clrFrom>
                  <a:srgbClr val="E9F5F3"/>
                </a:clrFrom>
                <a:clrTo>
                  <a:srgbClr val="E9F5F3">
                    <a:alpha val="0"/>
                  </a:srgbClr>
                </a:clrTo>
              </a:clrChange>
              <a:extLst>
                <a:ext uri="{28A0092B-C50C-407E-A947-70E740481C1C}">
                  <a14:useLocalDpi xmlns:a14="http://schemas.microsoft.com/office/drawing/2010/main" val="0"/>
                </a:ext>
              </a:extLst>
            </a:blip>
            <a:srcRect/>
            <a:stretch>
              <a:fillRect/>
            </a:stretch>
          </p:blipFill>
          <p:spPr bwMode="auto">
            <a:xfrm>
              <a:off x="720" y="1392"/>
              <a:ext cx="2166"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Text Box 12"/>
          <p:cNvSpPr txBox="1">
            <a:spLocks noChangeArrowheads="1"/>
          </p:cNvSpPr>
          <p:nvPr/>
        </p:nvSpPr>
        <p:spPr bwMode="auto">
          <a:xfrm>
            <a:off x="-42863" y="-25400"/>
            <a:ext cx="1517651"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5000"/>
              </a:lnSpc>
            </a:pPr>
            <a:r>
              <a:rPr lang="en-US" sz="1400" b="1">
                <a:solidFill>
                  <a:srgbClr val="B3B3B3"/>
                </a:solidFill>
              </a:rPr>
              <a:t>Machine Reading</a:t>
            </a:r>
          </a:p>
          <a:p>
            <a:pPr>
              <a:lnSpc>
                <a:spcPct val="95000"/>
              </a:lnSpc>
            </a:pPr>
            <a:r>
              <a:rPr lang="en-US" sz="1400" b="1">
                <a:solidFill>
                  <a:srgbClr val="B3B3B3"/>
                </a:solidFill>
              </a:rPr>
              <a:t> 09-03</a:t>
            </a:r>
          </a:p>
        </p:txBody>
      </p:sp>
      <p:sp>
        <p:nvSpPr>
          <p:cNvPr id="4109" name="Rectangle 13"/>
          <p:cNvSpPr>
            <a:spLocks noChangeArrowheads="1"/>
          </p:cNvSpPr>
          <p:nvPr/>
        </p:nvSpPr>
        <p:spPr bwMode="auto">
          <a:xfrm>
            <a:off x="1014413" y="701675"/>
            <a:ext cx="7056437" cy="300038"/>
          </a:xfrm>
          <a:prstGeom prst="rect">
            <a:avLst/>
          </a:prstGeom>
          <a:noFill/>
          <a:ln w="9525">
            <a:noFill/>
            <a:miter lim="800000"/>
            <a:headEnd/>
            <a:tailEnd/>
          </a:ln>
          <a:effectLst/>
        </p:spPr>
        <p:txBody>
          <a:bodyPr>
            <a:spAutoFit/>
          </a:bodyPr>
          <a:lstStyle/>
          <a:p>
            <a:pPr algn="ctr">
              <a:lnSpc>
                <a:spcPct val="85000"/>
              </a:lnSpc>
            </a:pPr>
            <a:r>
              <a:rPr lang="en-US" sz="1600" i="1">
                <a:latin typeface="Arial Narrow" charset="0"/>
              </a:rPr>
              <a:t>Machine Reading via Machine Learning and Reasoning: </a:t>
            </a:r>
            <a:r>
              <a:rPr lang="en-US" sz="1600" i="1">
                <a:effectLst>
                  <a:outerShdw blurRad="38100" dist="38100" dir="2700000" algn="tl">
                    <a:srgbClr val="DDDDDD"/>
                  </a:outerShdw>
                </a:effectLst>
                <a:latin typeface="Arial Narrow" charset="0"/>
              </a:rPr>
              <a:t>JOINT INFERENCE</a:t>
            </a:r>
            <a:endParaRPr lang="en-US" sz="1600" i="1">
              <a:latin typeface="Arial Narrow" charset="0"/>
            </a:endParaRPr>
          </a:p>
        </p:txBody>
      </p:sp>
      <p:sp>
        <p:nvSpPr>
          <p:cNvPr id="4112" name="Rectangle 16"/>
          <p:cNvSpPr>
            <a:spLocks noChangeArrowheads="1"/>
          </p:cNvSpPr>
          <p:nvPr/>
        </p:nvSpPr>
        <p:spPr bwMode="auto">
          <a:xfrm>
            <a:off x="107950" y="4249738"/>
            <a:ext cx="3448050" cy="2493962"/>
          </a:xfrm>
          <a:prstGeom prst="rect">
            <a:avLst/>
          </a:prstGeom>
          <a:solidFill>
            <a:srgbClr val="FFFAF1"/>
          </a:solidFill>
          <a:ln w="9525">
            <a:solidFill>
              <a:srgbClr val="004080"/>
            </a:solidFill>
            <a:miter lim="800000"/>
            <a:headEnd/>
            <a:tailEnd/>
          </a:ln>
          <a:effectLst>
            <a:outerShdw blurRad="63500" dist="2178" dir="2700000" algn="ctr" rotWithShape="0">
              <a:srgbClr val="000000">
                <a:alpha val="74998"/>
              </a:srgbClr>
            </a:outerShdw>
          </a:effectLst>
        </p:spPr>
        <p:txBody>
          <a:bodyPr wrap="none" anchor="ctr"/>
          <a:lstStyle/>
          <a:p>
            <a:pPr algn="ctr"/>
            <a:r>
              <a:rPr lang="en-US"/>
              <a:t> </a:t>
            </a:r>
          </a:p>
        </p:txBody>
      </p:sp>
      <p:sp>
        <p:nvSpPr>
          <p:cNvPr id="14346" name="Text Box 17"/>
          <p:cNvSpPr txBox="1">
            <a:spLocks noChangeArrowheads="1"/>
          </p:cNvSpPr>
          <p:nvPr/>
        </p:nvSpPr>
        <p:spPr bwMode="auto">
          <a:xfrm>
            <a:off x="147638" y="4284663"/>
            <a:ext cx="3302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0000FF"/>
                </a:solidFill>
              </a:rPr>
              <a:t>  </a:t>
            </a:r>
            <a:r>
              <a:rPr lang="en-US" sz="1600" b="1">
                <a:solidFill>
                  <a:srgbClr val="0B2972"/>
                </a:solidFill>
              </a:rPr>
              <a:t>Expected Impact</a:t>
            </a:r>
          </a:p>
        </p:txBody>
      </p:sp>
      <p:sp>
        <p:nvSpPr>
          <p:cNvPr id="4114" name="Rectangle 18"/>
          <p:cNvSpPr>
            <a:spLocks noChangeArrowheads="1"/>
          </p:cNvSpPr>
          <p:nvPr/>
        </p:nvSpPr>
        <p:spPr bwMode="auto">
          <a:xfrm>
            <a:off x="3703638" y="4251325"/>
            <a:ext cx="5356225" cy="2492375"/>
          </a:xfrm>
          <a:prstGeom prst="rect">
            <a:avLst/>
          </a:prstGeom>
          <a:solidFill>
            <a:srgbClr val="FFFAF1"/>
          </a:solidFill>
          <a:ln w="9525">
            <a:solidFill>
              <a:srgbClr val="004080"/>
            </a:solidFill>
            <a:miter lim="800000"/>
            <a:headEnd/>
            <a:tailEnd/>
          </a:ln>
          <a:effectLst>
            <a:outerShdw blurRad="63500" dist="2178" dir="2700000" algn="ctr" rotWithShape="0">
              <a:srgbClr val="000000">
                <a:alpha val="74998"/>
              </a:srgbClr>
            </a:outerShdw>
          </a:effectLst>
        </p:spPr>
        <p:txBody>
          <a:bodyPr wrap="none" anchor="ctr"/>
          <a:lstStyle/>
          <a:p>
            <a:pPr algn="ctr"/>
            <a:r>
              <a:rPr lang="en-US"/>
              <a:t> </a:t>
            </a:r>
          </a:p>
        </p:txBody>
      </p:sp>
      <p:sp>
        <p:nvSpPr>
          <p:cNvPr id="14348" name="Text Box 20"/>
          <p:cNvSpPr txBox="1">
            <a:spLocks noChangeArrowheads="1"/>
          </p:cNvSpPr>
          <p:nvPr/>
        </p:nvSpPr>
        <p:spPr bwMode="auto">
          <a:xfrm>
            <a:off x="109538" y="1331913"/>
            <a:ext cx="29083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i="1">
                <a:solidFill>
                  <a:srgbClr val="0B2972"/>
                </a:solidFill>
                <a:latin typeface="Arial Narrow" charset="0"/>
              </a:rPr>
              <a:t>To make the knowledge expressed</a:t>
            </a:r>
          </a:p>
          <a:p>
            <a:r>
              <a:rPr lang="en-US" sz="1200" b="1" i="1">
                <a:solidFill>
                  <a:srgbClr val="0B2972"/>
                </a:solidFill>
                <a:latin typeface="Arial Narrow" charset="0"/>
              </a:rPr>
              <a:t>in Natural Language texts usable by computational reasoning systems</a:t>
            </a:r>
          </a:p>
        </p:txBody>
      </p:sp>
      <p:sp>
        <p:nvSpPr>
          <p:cNvPr id="14349" name="Text Box 32"/>
          <p:cNvSpPr txBox="1">
            <a:spLocks noChangeArrowheads="1"/>
          </p:cNvSpPr>
          <p:nvPr/>
        </p:nvSpPr>
        <p:spPr bwMode="auto">
          <a:xfrm>
            <a:off x="96838" y="1082675"/>
            <a:ext cx="35941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600" b="1">
                <a:solidFill>
                  <a:srgbClr val="0B2972"/>
                </a:solidFill>
              </a:rPr>
              <a:t>Main Objective</a:t>
            </a:r>
          </a:p>
        </p:txBody>
      </p:sp>
      <p:sp>
        <p:nvSpPr>
          <p:cNvPr id="14350" name="Text Box 45"/>
          <p:cNvSpPr txBox="1">
            <a:spLocks noChangeArrowheads="1"/>
          </p:cNvSpPr>
          <p:nvPr/>
        </p:nvSpPr>
        <p:spPr bwMode="auto">
          <a:xfrm>
            <a:off x="3703638" y="4284663"/>
            <a:ext cx="52705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rgbClr val="0B2972"/>
                </a:solidFill>
              </a:rPr>
              <a:t>  Key Innovations and Unique Contributions</a:t>
            </a:r>
          </a:p>
        </p:txBody>
      </p:sp>
      <p:pic>
        <p:nvPicPr>
          <p:cNvPr id="14351"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4622800"/>
            <a:ext cx="34274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50"/>
          <p:cNvSpPr txBox="1">
            <a:spLocks noChangeArrowheads="1"/>
          </p:cNvSpPr>
          <p:nvPr/>
        </p:nvSpPr>
        <p:spPr bwMode="auto">
          <a:xfrm>
            <a:off x="3700463" y="4516438"/>
            <a:ext cx="543877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5000"/>
              </a:lnSpc>
              <a:buClr>
                <a:schemeClr val="tx1"/>
              </a:buClr>
              <a:buSzPct val="60000"/>
              <a:buFont typeface="Wingdings" charset="0"/>
              <a:buChar char="l"/>
            </a:pPr>
            <a:r>
              <a:rPr lang="en-US" sz="1200">
                <a:solidFill>
                  <a:srgbClr val="804000"/>
                </a:solidFill>
                <a:latin typeface="Arial Narrow" charset="0"/>
              </a:rPr>
              <a:t>Knowledge-aware</a:t>
            </a:r>
            <a:r>
              <a:rPr lang="en-US" sz="1200">
                <a:latin typeface="Arial Narrow" charset="0"/>
              </a:rPr>
              <a:t> </a:t>
            </a:r>
            <a:r>
              <a:rPr lang="en-US" sz="1200">
                <a:solidFill>
                  <a:srgbClr val="804000"/>
                </a:solidFill>
                <a:latin typeface="Arial Narrow" charset="0"/>
              </a:rPr>
              <a:t>NLP architecture </a:t>
            </a:r>
            <a:r>
              <a:rPr lang="en-US" sz="1200">
                <a:latin typeface="Arial Narrow" charset="0"/>
              </a:rPr>
              <a:t>leverages a wide range of evidence (linguistic and    non-linguistic) at all levels of processing</a:t>
            </a:r>
          </a:p>
          <a:p>
            <a:pPr>
              <a:lnSpc>
                <a:spcPct val="95000"/>
              </a:lnSpc>
              <a:buClr>
                <a:schemeClr val="tx1"/>
              </a:buClr>
              <a:buSzPct val="60000"/>
              <a:buFont typeface="Wingdings" charset="0"/>
              <a:buChar char="l"/>
            </a:pPr>
            <a:endParaRPr lang="en-US" sz="400">
              <a:latin typeface="Arial Narrow" charset="0"/>
            </a:endParaRPr>
          </a:p>
          <a:p>
            <a:pPr>
              <a:lnSpc>
                <a:spcPct val="95000"/>
              </a:lnSpc>
              <a:buClr>
                <a:schemeClr val="tx1"/>
              </a:buClr>
              <a:buSzPct val="60000"/>
              <a:buFont typeface="Wingdings" charset="0"/>
              <a:buChar char="l"/>
            </a:pPr>
            <a:r>
              <a:rPr lang="en-US" sz="1200">
                <a:latin typeface="Arial Narrow" charset="0"/>
              </a:rPr>
              <a:t>Identify and interpret discourse relations between sentences, gather information distributed over multiple texts, and use sophisticated </a:t>
            </a:r>
            <a:r>
              <a:rPr lang="en-US" sz="1200">
                <a:solidFill>
                  <a:srgbClr val="804000"/>
                </a:solidFill>
                <a:latin typeface="Arial Narrow" charset="0"/>
              </a:rPr>
              <a:t>Joint Inference over partial representations</a:t>
            </a:r>
            <a:r>
              <a:rPr lang="en-US" sz="1200">
                <a:latin typeface="Arial Narrow" charset="0"/>
              </a:rPr>
              <a:t> to integrate this information into one coherent model</a:t>
            </a:r>
          </a:p>
          <a:p>
            <a:pPr>
              <a:lnSpc>
                <a:spcPct val="95000"/>
              </a:lnSpc>
              <a:buClr>
                <a:schemeClr val="tx1"/>
              </a:buClr>
              <a:buSzPct val="60000"/>
              <a:buFont typeface="Wingdings" charset="0"/>
              <a:buChar char="l"/>
            </a:pPr>
            <a:endParaRPr lang="en-US" sz="400">
              <a:latin typeface="Arial Narrow" charset="0"/>
            </a:endParaRPr>
          </a:p>
          <a:p>
            <a:pPr>
              <a:lnSpc>
                <a:spcPct val="95000"/>
              </a:lnSpc>
              <a:buClr>
                <a:schemeClr val="tx1"/>
              </a:buClr>
              <a:buSzPct val="60000"/>
              <a:buFont typeface="Wingdings" charset="0"/>
              <a:buChar char="l"/>
            </a:pPr>
            <a:r>
              <a:rPr lang="en-US" sz="1200">
                <a:latin typeface="Arial Narrow" charset="0"/>
              </a:rPr>
              <a:t>Develop a set of </a:t>
            </a:r>
            <a:r>
              <a:rPr lang="en-US" sz="1200">
                <a:solidFill>
                  <a:srgbClr val="804000"/>
                </a:solidFill>
                <a:latin typeface="Arial Narrow" charset="0"/>
              </a:rPr>
              <a:t>innovative localization, factoring, and approximate inference</a:t>
            </a:r>
            <a:r>
              <a:rPr lang="en-US" sz="1200">
                <a:latin typeface="Arial Narrow" charset="0"/>
              </a:rPr>
              <a:t> techniques,    in order to efficiently </a:t>
            </a:r>
            <a:r>
              <a:rPr lang="en-US" sz="1200">
                <a:solidFill>
                  <a:srgbClr val="804000"/>
                </a:solidFill>
                <a:latin typeface="Arial Narrow" charset="0"/>
              </a:rPr>
              <a:t>coordinate ensembles of tightly linked information</a:t>
            </a:r>
            <a:r>
              <a:rPr lang="en-US" sz="1200">
                <a:latin typeface="Arial Narrow" charset="0"/>
              </a:rPr>
              <a:t> sources</a:t>
            </a:r>
          </a:p>
          <a:p>
            <a:pPr>
              <a:lnSpc>
                <a:spcPct val="95000"/>
              </a:lnSpc>
              <a:buClr>
                <a:schemeClr val="tx1"/>
              </a:buClr>
              <a:buSzPct val="60000"/>
              <a:buFont typeface="Wingdings" charset="0"/>
              <a:buChar char="l"/>
            </a:pPr>
            <a:endParaRPr lang="en-US" sz="400">
              <a:latin typeface="Arial Narrow" charset="0"/>
            </a:endParaRPr>
          </a:p>
          <a:p>
            <a:pPr>
              <a:lnSpc>
                <a:spcPct val="95000"/>
              </a:lnSpc>
              <a:buClr>
                <a:schemeClr val="tx1"/>
              </a:buClr>
              <a:buSzPct val="60000"/>
              <a:buFont typeface="Wingdings" charset="0"/>
              <a:buChar char="l"/>
            </a:pPr>
            <a:r>
              <a:rPr lang="en-US" sz="1200">
                <a:latin typeface="Arial Narrow" charset="0"/>
              </a:rPr>
              <a:t>Use a set of </a:t>
            </a:r>
            <a:r>
              <a:rPr lang="en-US" sz="1200">
                <a:solidFill>
                  <a:srgbClr val="804000"/>
                </a:solidFill>
                <a:latin typeface="Arial Narrow" charset="0"/>
              </a:rPr>
              <a:t>concept- and rule-induction mechanisms </a:t>
            </a:r>
            <a:r>
              <a:rPr lang="en-US" sz="1200">
                <a:latin typeface="Arial Narrow" charset="0"/>
              </a:rPr>
              <a:t>to learn both new concepts and    refine existing ones from natural text</a:t>
            </a:r>
            <a:endParaRPr lang="en-US" sz="1200">
              <a:solidFill>
                <a:srgbClr val="804000"/>
              </a:solidFill>
              <a:latin typeface="Arial Narrow" charset="0"/>
            </a:endParaRPr>
          </a:p>
          <a:p>
            <a:pPr>
              <a:lnSpc>
                <a:spcPct val="95000"/>
              </a:lnSpc>
              <a:buClr>
                <a:schemeClr val="tx1"/>
              </a:buClr>
              <a:buSzPct val="60000"/>
              <a:buFont typeface="Wingdings" charset="0"/>
              <a:buChar char="l"/>
            </a:pPr>
            <a:endParaRPr lang="en-US" sz="400">
              <a:latin typeface="Arial Narrow" charset="0"/>
            </a:endParaRPr>
          </a:p>
          <a:p>
            <a:pPr>
              <a:lnSpc>
                <a:spcPct val="95000"/>
              </a:lnSpc>
              <a:buClr>
                <a:schemeClr val="tx1"/>
              </a:buClr>
              <a:buSzPct val="60000"/>
              <a:buFont typeface="Wingdings" charset="0"/>
              <a:buChar char="l"/>
            </a:pPr>
            <a:r>
              <a:rPr lang="en-US" sz="1200">
                <a:solidFill>
                  <a:srgbClr val="804000"/>
                </a:solidFill>
                <a:latin typeface="Arial Narrow" charset="0"/>
              </a:rPr>
              <a:t>Joint Inference</a:t>
            </a:r>
            <a:r>
              <a:rPr lang="en-US" sz="1200">
                <a:latin typeface="Arial Narrow" charset="0"/>
              </a:rPr>
              <a:t> applies previously learned knowledge to continuously improve reading performance.</a:t>
            </a:r>
          </a:p>
        </p:txBody>
      </p:sp>
      <p:sp>
        <p:nvSpPr>
          <p:cNvPr id="14353" name="Text Box 57"/>
          <p:cNvSpPr txBox="1">
            <a:spLocks noChangeArrowheads="1"/>
          </p:cNvSpPr>
          <p:nvPr/>
        </p:nvSpPr>
        <p:spPr bwMode="auto">
          <a:xfrm>
            <a:off x="206375" y="5384800"/>
            <a:ext cx="34956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buClr>
                <a:schemeClr val="tx1"/>
              </a:buClr>
              <a:buSzPct val="60000"/>
              <a:buFont typeface="Wingdings" charset="0"/>
              <a:buChar char="l"/>
            </a:pPr>
            <a:r>
              <a:rPr lang="en-US" sz="1200">
                <a:latin typeface="Arial Narrow" charset="0"/>
              </a:rPr>
              <a:t>We will deliver FAUST (open source), a breakthrough architecture for knowledge- and context-aware Natural Language Processing based on Joint Inference.</a:t>
            </a:r>
          </a:p>
          <a:p>
            <a:pPr>
              <a:lnSpc>
                <a:spcPct val="110000"/>
              </a:lnSpc>
              <a:buClr>
                <a:schemeClr val="tx1"/>
              </a:buClr>
              <a:buSzPct val="60000"/>
              <a:buFont typeface="Wingdings" charset="0"/>
              <a:buChar char="l"/>
            </a:pPr>
            <a:endParaRPr lang="en-US" sz="800">
              <a:latin typeface="Arial Narrow" charset="0"/>
            </a:endParaRPr>
          </a:p>
          <a:p>
            <a:pPr>
              <a:lnSpc>
                <a:spcPct val="110000"/>
              </a:lnSpc>
              <a:buClr>
                <a:schemeClr val="tx1"/>
              </a:buClr>
              <a:buSzPct val="60000"/>
              <a:buFont typeface="Wingdings" charset="0"/>
              <a:buChar char="l"/>
            </a:pPr>
            <a:r>
              <a:rPr lang="en-US" sz="1200">
                <a:latin typeface="Arial Narrow" charset="0"/>
              </a:rPr>
              <a:t>FAUST will exponentially increase the knowledge available to knowledge-based applications.</a:t>
            </a:r>
          </a:p>
        </p:txBody>
      </p:sp>
      <p:sp>
        <p:nvSpPr>
          <p:cNvPr id="14354" name="Text Box 60"/>
          <p:cNvSpPr txBox="1">
            <a:spLocks noChangeArrowheads="1"/>
          </p:cNvSpPr>
          <p:nvPr/>
        </p:nvSpPr>
        <p:spPr bwMode="auto">
          <a:xfrm>
            <a:off x="757238" y="3651250"/>
            <a:ext cx="2478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100" b="1" i="1">
                <a:solidFill>
                  <a:srgbClr val="804000"/>
                </a:solidFill>
                <a:latin typeface="Arial Narrow" charset="0"/>
              </a:rPr>
              <a:t>Learning enables continuous improvement in reading</a:t>
            </a:r>
          </a:p>
        </p:txBody>
      </p:sp>
      <p:sp>
        <p:nvSpPr>
          <p:cNvPr id="14355" name="Text Box 61"/>
          <p:cNvSpPr txBox="1">
            <a:spLocks noChangeArrowheads="1"/>
          </p:cNvSpPr>
          <p:nvPr/>
        </p:nvSpPr>
        <p:spPr bwMode="auto">
          <a:xfrm>
            <a:off x="517525" y="3167063"/>
            <a:ext cx="26844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100" b="1" i="1">
                <a:solidFill>
                  <a:srgbClr val="804000"/>
                </a:solidFill>
                <a:latin typeface="Arial Narrow" charset="0"/>
              </a:rPr>
              <a:t>Manage large-scale heterogeneous, probabilistic joint inference</a:t>
            </a:r>
          </a:p>
        </p:txBody>
      </p:sp>
      <p:sp>
        <p:nvSpPr>
          <p:cNvPr id="14356" name="Text Box 62"/>
          <p:cNvSpPr txBox="1">
            <a:spLocks noChangeArrowheads="1"/>
          </p:cNvSpPr>
          <p:nvPr/>
        </p:nvSpPr>
        <p:spPr bwMode="auto">
          <a:xfrm>
            <a:off x="1058863" y="2062163"/>
            <a:ext cx="1860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100" b="1" i="1">
                <a:solidFill>
                  <a:srgbClr val="804000"/>
                </a:solidFill>
                <a:latin typeface="Arial Narrow" charset="0"/>
              </a:rPr>
              <a:t>Integrate information </a:t>
            </a:r>
          </a:p>
          <a:p>
            <a:pPr>
              <a:lnSpc>
                <a:spcPct val="90000"/>
              </a:lnSpc>
            </a:pPr>
            <a:r>
              <a:rPr lang="en-US" sz="1100" b="1" i="1">
                <a:solidFill>
                  <a:srgbClr val="804000"/>
                </a:solidFill>
                <a:latin typeface="Arial Narrow" charset="0"/>
              </a:rPr>
              <a:t>across multiple texts</a:t>
            </a:r>
          </a:p>
        </p:txBody>
      </p:sp>
      <p:sp>
        <p:nvSpPr>
          <p:cNvPr id="14357" name="Text Box 63"/>
          <p:cNvSpPr txBox="1">
            <a:spLocks noChangeArrowheads="1"/>
          </p:cNvSpPr>
          <p:nvPr/>
        </p:nvSpPr>
        <p:spPr bwMode="auto">
          <a:xfrm>
            <a:off x="8004175" y="2938463"/>
            <a:ext cx="11398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100" b="1" i="1">
                <a:solidFill>
                  <a:srgbClr val="804000"/>
                </a:solidFill>
                <a:latin typeface="Arial Narrow" charset="0"/>
              </a:rPr>
              <a:t>Make use of rich non-linguistic knowledge </a:t>
            </a:r>
          </a:p>
          <a:p>
            <a:pPr>
              <a:lnSpc>
                <a:spcPct val="90000"/>
              </a:lnSpc>
            </a:pPr>
            <a:r>
              <a:rPr lang="en-US" sz="1100" b="1" i="1">
                <a:solidFill>
                  <a:srgbClr val="804000"/>
                </a:solidFill>
                <a:latin typeface="Arial Narrow" charset="0"/>
              </a:rPr>
              <a:t>sources</a:t>
            </a:r>
          </a:p>
        </p:txBody>
      </p:sp>
      <p:sp>
        <p:nvSpPr>
          <p:cNvPr id="14358" name="Text Box 59"/>
          <p:cNvSpPr txBox="1">
            <a:spLocks noChangeArrowheads="1"/>
          </p:cNvSpPr>
          <p:nvPr/>
        </p:nvSpPr>
        <p:spPr bwMode="auto">
          <a:xfrm>
            <a:off x="8029575" y="1847850"/>
            <a:ext cx="10906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100" b="1" i="1">
                <a:solidFill>
                  <a:srgbClr val="804000"/>
                </a:solidFill>
                <a:latin typeface="Arial Narrow" charset="0"/>
              </a:rPr>
              <a:t>Learn new </a:t>
            </a:r>
          </a:p>
          <a:p>
            <a:pPr>
              <a:lnSpc>
                <a:spcPct val="90000"/>
              </a:lnSpc>
            </a:pPr>
            <a:r>
              <a:rPr lang="en-US" sz="1100" b="1" i="1">
                <a:solidFill>
                  <a:srgbClr val="804000"/>
                </a:solidFill>
                <a:latin typeface="Arial Narrow" charset="0"/>
              </a:rPr>
              <a:t>concepts and</a:t>
            </a:r>
          </a:p>
          <a:p>
            <a:pPr>
              <a:lnSpc>
                <a:spcPct val="90000"/>
              </a:lnSpc>
            </a:pPr>
            <a:r>
              <a:rPr lang="en-US" sz="1100" b="1" i="1">
                <a:solidFill>
                  <a:srgbClr val="804000"/>
                </a:solidFill>
                <a:latin typeface="Arial Narrow" charset="0"/>
              </a:rPr>
              <a:t>rules by reading</a:t>
            </a:r>
          </a:p>
        </p:txBody>
      </p:sp>
      <p:pic>
        <p:nvPicPr>
          <p:cNvPr id="14359"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5" y="1049338"/>
            <a:ext cx="5281613"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79"/>
          <p:cNvSpPr>
            <a:spLocks noChangeShapeType="1"/>
          </p:cNvSpPr>
          <p:nvPr/>
        </p:nvSpPr>
        <p:spPr bwMode="auto">
          <a:xfrm flipV="1">
            <a:off x="2335213" y="1698625"/>
            <a:ext cx="222250" cy="388938"/>
          </a:xfrm>
          <a:prstGeom prst="line">
            <a:avLst/>
          </a:prstGeom>
          <a:noFill/>
          <a:ln w="28575">
            <a:solidFill>
              <a:srgbClr val="0B297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61" name="Line 80"/>
          <p:cNvSpPr>
            <a:spLocks noChangeShapeType="1"/>
          </p:cNvSpPr>
          <p:nvPr/>
        </p:nvSpPr>
        <p:spPr bwMode="auto">
          <a:xfrm flipV="1">
            <a:off x="2581275" y="1828800"/>
            <a:ext cx="2481263" cy="1423988"/>
          </a:xfrm>
          <a:prstGeom prst="line">
            <a:avLst/>
          </a:prstGeom>
          <a:noFill/>
          <a:ln w="28575">
            <a:solidFill>
              <a:srgbClr val="0B297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62" name="Line 81"/>
          <p:cNvSpPr>
            <a:spLocks noChangeShapeType="1"/>
          </p:cNvSpPr>
          <p:nvPr/>
        </p:nvSpPr>
        <p:spPr bwMode="auto">
          <a:xfrm flipV="1">
            <a:off x="2487613" y="3479800"/>
            <a:ext cx="1974850" cy="254000"/>
          </a:xfrm>
          <a:prstGeom prst="line">
            <a:avLst/>
          </a:prstGeom>
          <a:noFill/>
          <a:ln w="28575">
            <a:solidFill>
              <a:srgbClr val="0B297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63" name="Line 96"/>
          <p:cNvSpPr>
            <a:spLocks noChangeShapeType="1"/>
          </p:cNvSpPr>
          <p:nvPr/>
        </p:nvSpPr>
        <p:spPr bwMode="auto">
          <a:xfrm flipV="1">
            <a:off x="2497138" y="2322513"/>
            <a:ext cx="688975" cy="287337"/>
          </a:xfrm>
          <a:prstGeom prst="line">
            <a:avLst/>
          </a:prstGeom>
          <a:noFill/>
          <a:ln w="28575">
            <a:solidFill>
              <a:srgbClr val="0B297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64" name="Rectangle 85"/>
          <p:cNvSpPr>
            <a:spLocks noChangeArrowheads="1"/>
          </p:cNvSpPr>
          <p:nvPr/>
        </p:nvSpPr>
        <p:spPr bwMode="auto">
          <a:xfrm>
            <a:off x="2700338" y="3705225"/>
            <a:ext cx="56245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1200" b="1" i="1">
                <a:solidFill>
                  <a:srgbClr val="0B2972"/>
                </a:solidFill>
                <a:latin typeface="Arial Narrow" charset="0"/>
              </a:rPr>
              <a:t>FAUST's unique Joint-Inference architecture, integrating NLP, Probabilistic Representation &amp; Reasoning and Machine Learning, enables revolutionary advances in Machine Reading</a:t>
            </a:r>
          </a:p>
        </p:txBody>
      </p:sp>
      <p:sp>
        <p:nvSpPr>
          <p:cNvPr id="14365" name="Line 82"/>
          <p:cNvSpPr>
            <a:spLocks noChangeShapeType="1"/>
          </p:cNvSpPr>
          <p:nvPr/>
        </p:nvSpPr>
        <p:spPr bwMode="auto">
          <a:xfrm flipH="1">
            <a:off x="7531100" y="2017713"/>
            <a:ext cx="557213" cy="271462"/>
          </a:xfrm>
          <a:prstGeom prst="line">
            <a:avLst/>
          </a:prstGeom>
          <a:noFill/>
          <a:ln w="28575">
            <a:solidFill>
              <a:srgbClr val="0B297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66" name="Line 83"/>
          <p:cNvSpPr>
            <a:spLocks noChangeShapeType="1"/>
          </p:cNvSpPr>
          <p:nvPr/>
        </p:nvSpPr>
        <p:spPr bwMode="auto">
          <a:xfrm flipH="1" flipV="1">
            <a:off x="7672388" y="2767013"/>
            <a:ext cx="688975" cy="160337"/>
          </a:xfrm>
          <a:prstGeom prst="line">
            <a:avLst/>
          </a:prstGeom>
          <a:noFill/>
          <a:ln w="28575">
            <a:solidFill>
              <a:srgbClr val="0B297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4367" name="Group 84"/>
          <p:cNvGrpSpPr>
            <a:grpSpLocks/>
          </p:cNvGrpSpPr>
          <p:nvPr/>
        </p:nvGrpSpPr>
        <p:grpSpPr bwMode="auto">
          <a:xfrm>
            <a:off x="2497138" y="1196975"/>
            <a:ext cx="273050" cy="452438"/>
            <a:chOff x="1864" y="998"/>
            <a:chExt cx="172" cy="277"/>
          </a:xfrm>
        </p:grpSpPr>
        <p:grpSp>
          <p:nvGrpSpPr>
            <p:cNvPr id="14369" name="Group 64"/>
            <p:cNvGrpSpPr>
              <a:grpSpLocks/>
            </p:cNvGrpSpPr>
            <p:nvPr/>
          </p:nvGrpSpPr>
          <p:grpSpPr bwMode="auto">
            <a:xfrm>
              <a:off x="1929" y="998"/>
              <a:ext cx="107" cy="158"/>
              <a:chOff x="1673" y="994"/>
              <a:chExt cx="107" cy="158"/>
            </a:xfrm>
          </p:grpSpPr>
          <p:sp>
            <p:nvSpPr>
              <p:cNvPr id="14382" name="Rectangle 65"/>
              <p:cNvSpPr>
                <a:spLocks noChangeArrowheads="1"/>
              </p:cNvSpPr>
              <p:nvPr/>
            </p:nvSpPr>
            <p:spPr bwMode="auto">
              <a:xfrm>
                <a:off x="1673" y="994"/>
                <a:ext cx="107" cy="158"/>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4383" name="Line 66"/>
              <p:cNvSpPr>
                <a:spLocks noChangeShapeType="1"/>
              </p:cNvSpPr>
              <p:nvPr/>
            </p:nvSpPr>
            <p:spPr bwMode="auto">
              <a:xfrm flipH="1">
                <a:off x="1744" y="1112"/>
                <a:ext cx="34" cy="4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70" name="Group 67"/>
            <p:cNvGrpSpPr>
              <a:grpSpLocks/>
            </p:cNvGrpSpPr>
            <p:nvPr/>
          </p:nvGrpSpPr>
          <p:grpSpPr bwMode="auto">
            <a:xfrm>
              <a:off x="1913" y="1025"/>
              <a:ext cx="107" cy="158"/>
              <a:chOff x="1673" y="994"/>
              <a:chExt cx="107" cy="158"/>
            </a:xfrm>
          </p:grpSpPr>
          <p:sp>
            <p:nvSpPr>
              <p:cNvPr id="14380" name="Rectangle 68"/>
              <p:cNvSpPr>
                <a:spLocks noChangeArrowheads="1"/>
              </p:cNvSpPr>
              <p:nvPr/>
            </p:nvSpPr>
            <p:spPr bwMode="auto">
              <a:xfrm>
                <a:off x="1673" y="994"/>
                <a:ext cx="107" cy="158"/>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4381" name="Line 69"/>
              <p:cNvSpPr>
                <a:spLocks noChangeShapeType="1"/>
              </p:cNvSpPr>
              <p:nvPr/>
            </p:nvSpPr>
            <p:spPr bwMode="auto">
              <a:xfrm flipH="1">
                <a:off x="1744" y="1112"/>
                <a:ext cx="34" cy="4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71" name="Group 70"/>
            <p:cNvGrpSpPr>
              <a:grpSpLocks/>
            </p:cNvGrpSpPr>
            <p:nvPr/>
          </p:nvGrpSpPr>
          <p:grpSpPr bwMode="auto">
            <a:xfrm>
              <a:off x="1897" y="1057"/>
              <a:ext cx="107" cy="158"/>
              <a:chOff x="1673" y="994"/>
              <a:chExt cx="107" cy="158"/>
            </a:xfrm>
          </p:grpSpPr>
          <p:sp>
            <p:nvSpPr>
              <p:cNvPr id="14378" name="Rectangle 71"/>
              <p:cNvSpPr>
                <a:spLocks noChangeArrowheads="1"/>
              </p:cNvSpPr>
              <p:nvPr/>
            </p:nvSpPr>
            <p:spPr bwMode="auto">
              <a:xfrm>
                <a:off x="1673" y="994"/>
                <a:ext cx="107" cy="158"/>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4379" name="Line 72"/>
              <p:cNvSpPr>
                <a:spLocks noChangeShapeType="1"/>
              </p:cNvSpPr>
              <p:nvPr/>
            </p:nvSpPr>
            <p:spPr bwMode="auto">
              <a:xfrm flipH="1">
                <a:off x="1744" y="1112"/>
                <a:ext cx="34" cy="4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72" name="Group 73"/>
            <p:cNvGrpSpPr>
              <a:grpSpLocks/>
            </p:cNvGrpSpPr>
            <p:nvPr/>
          </p:nvGrpSpPr>
          <p:grpSpPr bwMode="auto">
            <a:xfrm>
              <a:off x="1880" y="1086"/>
              <a:ext cx="107" cy="158"/>
              <a:chOff x="1673" y="994"/>
              <a:chExt cx="107" cy="158"/>
            </a:xfrm>
          </p:grpSpPr>
          <p:sp>
            <p:nvSpPr>
              <p:cNvPr id="14376" name="Rectangle 74"/>
              <p:cNvSpPr>
                <a:spLocks noChangeArrowheads="1"/>
              </p:cNvSpPr>
              <p:nvPr/>
            </p:nvSpPr>
            <p:spPr bwMode="auto">
              <a:xfrm>
                <a:off x="1673" y="994"/>
                <a:ext cx="107" cy="158"/>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4377" name="Line 75"/>
              <p:cNvSpPr>
                <a:spLocks noChangeShapeType="1"/>
              </p:cNvSpPr>
              <p:nvPr/>
            </p:nvSpPr>
            <p:spPr bwMode="auto">
              <a:xfrm flipH="1">
                <a:off x="1744" y="1112"/>
                <a:ext cx="34" cy="4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73" name="Group 76"/>
            <p:cNvGrpSpPr>
              <a:grpSpLocks/>
            </p:cNvGrpSpPr>
            <p:nvPr/>
          </p:nvGrpSpPr>
          <p:grpSpPr bwMode="auto">
            <a:xfrm>
              <a:off x="1864" y="1117"/>
              <a:ext cx="107" cy="158"/>
              <a:chOff x="1673" y="994"/>
              <a:chExt cx="107" cy="158"/>
            </a:xfrm>
          </p:grpSpPr>
          <p:sp>
            <p:nvSpPr>
              <p:cNvPr id="14374" name="Rectangle 77"/>
              <p:cNvSpPr>
                <a:spLocks noChangeArrowheads="1"/>
              </p:cNvSpPr>
              <p:nvPr/>
            </p:nvSpPr>
            <p:spPr bwMode="auto">
              <a:xfrm>
                <a:off x="1673" y="994"/>
                <a:ext cx="107" cy="158"/>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4375" name="Line 78"/>
              <p:cNvSpPr>
                <a:spLocks noChangeShapeType="1"/>
              </p:cNvSpPr>
              <p:nvPr/>
            </p:nvSpPr>
            <p:spPr bwMode="auto">
              <a:xfrm flipH="1">
                <a:off x="1744" y="1112"/>
                <a:ext cx="34" cy="4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368" name="Text Box 86"/>
          <p:cNvSpPr txBox="1">
            <a:spLocks noChangeArrowheads="1"/>
          </p:cNvSpPr>
          <p:nvPr/>
        </p:nvSpPr>
        <p:spPr bwMode="auto">
          <a:xfrm>
            <a:off x="341313" y="2517775"/>
            <a:ext cx="30051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pPr>
            <a:r>
              <a:rPr lang="en-US" sz="1100" b="1" i="1">
                <a:solidFill>
                  <a:srgbClr val="804000"/>
                </a:solidFill>
                <a:latin typeface="Arial Narrow" charset="0"/>
              </a:rPr>
              <a:t>Set of knowledge and context-aware </a:t>
            </a:r>
          </a:p>
          <a:p>
            <a:pPr>
              <a:lnSpc>
                <a:spcPct val="90000"/>
              </a:lnSpc>
            </a:pPr>
            <a:r>
              <a:rPr lang="en-US" sz="1100" b="1" i="1">
                <a:solidFill>
                  <a:srgbClr val="804000"/>
                </a:solidFill>
                <a:latin typeface="Arial Narrow" charset="0"/>
              </a:rPr>
              <a:t>NLP tools capable of extracting linguistic representations and hypotheses from raw text</a:t>
            </a:r>
          </a:p>
        </p:txBody>
      </p:sp>
    </p:spTree>
    <p:extLst>
      <p:ext uri="{BB962C8B-B14F-4D97-AF65-F5344CB8AC3E}">
        <p14:creationId xmlns:p14="http://schemas.microsoft.com/office/powerpoint/2010/main" val="1894121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Huh? </a:t>
            </a:r>
            <a:endParaRPr lang="en-US" dirty="0"/>
          </a:p>
        </p:txBody>
      </p:sp>
      <p:sp>
        <p:nvSpPr>
          <p:cNvPr id="3" name="Content Placeholder 2"/>
          <p:cNvSpPr>
            <a:spLocks noGrp="1"/>
          </p:cNvSpPr>
          <p:nvPr>
            <p:ph idx="1"/>
          </p:nvPr>
        </p:nvSpPr>
        <p:spPr/>
        <p:txBody>
          <a:bodyPr/>
          <a:lstStyle/>
          <a:p>
            <a:pPr marL="0" indent="0">
              <a:buNone/>
            </a:pPr>
            <a:r>
              <a:rPr lang="en-US" dirty="0" smtClean="0"/>
              <a:t>That last slide was the official, DARPA-approved and DARPA-formatted slide “introducing” the FAUST Team to the Machine Reading Program, for the Program Kick-off in September, 2009.  </a:t>
            </a:r>
          </a:p>
          <a:p>
            <a:r>
              <a:rPr lang="en-US" dirty="0" smtClean="0"/>
              <a:t>Allow me to explain …</a:t>
            </a:r>
            <a:endParaRPr lang="en-US" dirty="0"/>
          </a:p>
        </p:txBody>
      </p:sp>
    </p:spTree>
    <p:extLst>
      <p:ext uri="{BB962C8B-B14F-4D97-AF65-F5344CB8AC3E}">
        <p14:creationId xmlns:p14="http://schemas.microsoft.com/office/powerpoint/2010/main" val="327342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t>
            </a:r>
            <a:r>
              <a:rPr lang="en-US" sz="3600" dirty="0" err="1" smtClean="0"/>
              <a:t>BaseLine</a:t>
            </a:r>
            <a:r>
              <a:rPr lang="en-US" sz="3600" dirty="0" smtClean="0"/>
              <a:t> Picture:</a:t>
            </a:r>
            <a:br>
              <a:rPr lang="en-US" sz="3600" dirty="0" smtClean="0"/>
            </a:br>
            <a:r>
              <a:rPr lang="en-US" sz="3600" dirty="0" smtClean="0"/>
              <a:t>The Standard/Stanford </a:t>
            </a:r>
            <a:r>
              <a:rPr lang="en-US" sz="3600" dirty="0" err="1" smtClean="0"/>
              <a:t>NLProcessor</a:t>
            </a:r>
            <a:endParaRPr lang="en-US" sz="3600" dirty="0"/>
          </a:p>
        </p:txBody>
      </p:sp>
      <p:sp>
        <p:nvSpPr>
          <p:cNvPr id="3" name="Content Placeholder 2"/>
          <p:cNvSpPr>
            <a:spLocks noGrp="1"/>
          </p:cNvSpPr>
          <p:nvPr>
            <p:ph idx="1"/>
          </p:nvPr>
        </p:nvSpPr>
        <p:spPr/>
        <p:txBody>
          <a:bodyPr>
            <a:normAutofit/>
          </a:bodyPr>
          <a:lstStyle/>
          <a:p>
            <a:r>
              <a:rPr lang="en-US" sz="2000" dirty="0" smtClean="0"/>
              <a:t>Let’s start with the sentence! </a:t>
            </a:r>
          </a:p>
          <a:p>
            <a:r>
              <a:rPr lang="en-US" sz="2000" dirty="0" smtClean="0"/>
              <a:t>A sentence is at the very least a sequence of words</a:t>
            </a:r>
          </a:p>
          <a:p>
            <a:pPr lvl="1"/>
            <a:r>
              <a:rPr lang="en-US" sz="2000" dirty="0" smtClean="0"/>
              <a:t>And there surely is something significant about the sequence</a:t>
            </a:r>
          </a:p>
          <a:p>
            <a:pPr lvl="1"/>
            <a:r>
              <a:rPr lang="en-US" sz="2000" dirty="0" smtClean="0"/>
              <a:t>There surely is some “underlying” structure – syntactic structure! </a:t>
            </a:r>
          </a:p>
          <a:p>
            <a:r>
              <a:rPr lang="en-US" sz="2000" dirty="0" smtClean="0"/>
              <a:t>The meaning  of a sentence is determined by the meanings of the constituent words </a:t>
            </a:r>
            <a:r>
              <a:rPr lang="en-US" sz="2000" i="1" dirty="0" smtClean="0"/>
              <a:t>and </a:t>
            </a:r>
            <a:r>
              <a:rPr lang="en-US" sz="2000" dirty="0" smtClean="0"/>
              <a:t>the syntactic structure(s) in which those words are combined</a:t>
            </a:r>
          </a:p>
          <a:p>
            <a:pPr lvl="1"/>
            <a:r>
              <a:rPr lang="en-US" sz="2000" dirty="0" smtClean="0"/>
              <a:t>Roughly, </a:t>
            </a:r>
            <a:r>
              <a:rPr lang="en-US" sz="2000" dirty="0" err="1" smtClean="0"/>
              <a:t>Frege’s</a:t>
            </a:r>
            <a:r>
              <a:rPr lang="en-US" sz="2000" dirty="0" smtClean="0"/>
              <a:t> functionality principle</a:t>
            </a:r>
            <a:endParaRPr lang="en-US" sz="2000" dirty="0"/>
          </a:p>
          <a:p>
            <a:r>
              <a:rPr lang="en-US" sz="2000" dirty="0" smtClean="0"/>
              <a:t>This together with “the facts”  suggests the possible applicability of a </a:t>
            </a:r>
            <a:r>
              <a:rPr lang="en-US" sz="2000" i="1" dirty="0" smtClean="0"/>
              <a:t>pipeline  </a:t>
            </a:r>
            <a:r>
              <a:rPr lang="en-US" sz="2000" dirty="0" smtClean="0"/>
              <a:t>approach like the following,  to one sentence-at-a-time processing: </a:t>
            </a:r>
          </a:p>
        </p:txBody>
      </p:sp>
    </p:spTree>
    <p:extLst>
      <p:ext uri="{BB962C8B-B14F-4D97-AF65-F5344CB8AC3E}">
        <p14:creationId xmlns:p14="http://schemas.microsoft.com/office/powerpoint/2010/main" val="294023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43337"/>
          </a:xfrm>
        </p:spPr>
        <p:txBody>
          <a:bodyPr>
            <a:normAutofit fontScale="90000"/>
          </a:bodyPr>
          <a:lstStyle/>
          <a:p>
            <a:r>
              <a:rPr lang="en-US" dirty="0" smtClean="0"/>
              <a:t>Stanford’s Baseline </a:t>
            </a:r>
            <a:r>
              <a:rPr lang="en-US" dirty="0" err="1" smtClean="0"/>
              <a:t>NLProcessor</a:t>
            </a:r>
            <a:endParaRPr lang="en-US" dirty="0"/>
          </a:p>
        </p:txBody>
      </p:sp>
      <p:sp>
        <p:nvSpPr>
          <p:cNvPr id="5" name="Rounded Rectangle 4"/>
          <p:cNvSpPr/>
          <p:nvPr/>
        </p:nvSpPr>
        <p:spPr>
          <a:xfrm>
            <a:off x="756143" y="1463945"/>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Tokenization</a:t>
            </a:r>
            <a:endParaRPr lang="en-US" dirty="0"/>
          </a:p>
        </p:txBody>
      </p:sp>
      <p:sp>
        <p:nvSpPr>
          <p:cNvPr id="6" name="Rounded Rectangle 5"/>
          <p:cNvSpPr/>
          <p:nvPr/>
        </p:nvSpPr>
        <p:spPr>
          <a:xfrm>
            <a:off x="756143" y="2142595"/>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Sentence Splitting</a:t>
            </a:r>
            <a:endParaRPr lang="en-US" dirty="0"/>
          </a:p>
        </p:txBody>
      </p:sp>
      <p:sp>
        <p:nvSpPr>
          <p:cNvPr id="7" name="Rounded Rectangle 6"/>
          <p:cNvSpPr/>
          <p:nvPr/>
        </p:nvSpPr>
        <p:spPr>
          <a:xfrm>
            <a:off x="756143" y="2850330"/>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Part-of-speech Tagging</a:t>
            </a:r>
            <a:endParaRPr lang="en-US" dirty="0"/>
          </a:p>
        </p:txBody>
      </p:sp>
      <p:sp>
        <p:nvSpPr>
          <p:cNvPr id="8" name="Rounded Rectangle 7"/>
          <p:cNvSpPr/>
          <p:nvPr/>
        </p:nvSpPr>
        <p:spPr>
          <a:xfrm>
            <a:off x="756143" y="3499895"/>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Morphological Analysis</a:t>
            </a:r>
            <a:endParaRPr lang="en-US" dirty="0"/>
          </a:p>
        </p:txBody>
      </p:sp>
      <p:sp>
        <p:nvSpPr>
          <p:cNvPr id="9" name="Rounded Rectangle 8"/>
          <p:cNvSpPr/>
          <p:nvPr/>
        </p:nvSpPr>
        <p:spPr>
          <a:xfrm>
            <a:off x="756143" y="4149460"/>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Named Entity Recognition</a:t>
            </a:r>
            <a:endParaRPr lang="en-US" dirty="0"/>
          </a:p>
        </p:txBody>
      </p:sp>
      <p:sp>
        <p:nvSpPr>
          <p:cNvPr id="10" name="Rounded Rectangle 9"/>
          <p:cNvSpPr/>
          <p:nvPr/>
        </p:nvSpPr>
        <p:spPr>
          <a:xfrm>
            <a:off x="756143" y="4779635"/>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Syntactic Parsing</a:t>
            </a:r>
            <a:endParaRPr lang="en-US" dirty="0"/>
          </a:p>
        </p:txBody>
      </p:sp>
      <p:sp>
        <p:nvSpPr>
          <p:cNvPr id="11" name="Rounded Rectangle 10"/>
          <p:cNvSpPr/>
          <p:nvPr/>
        </p:nvSpPr>
        <p:spPr>
          <a:xfrm>
            <a:off x="756143" y="5429199"/>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Semantic Role Labeling</a:t>
            </a:r>
            <a:endParaRPr lang="en-US" dirty="0"/>
          </a:p>
        </p:txBody>
      </p:sp>
      <p:sp>
        <p:nvSpPr>
          <p:cNvPr id="12" name="Rounded Rectangle 11"/>
          <p:cNvSpPr/>
          <p:nvPr/>
        </p:nvSpPr>
        <p:spPr>
          <a:xfrm>
            <a:off x="756143" y="6107849"/>
            <a:ext cx="2423536" cy="339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Coreference</a:t>
            </a:r>
            <a:r>
              <a:rPr lang="en-US" sz="1600" dirty="0" smtClean="0"/>
              <a:t> Resolution </a:t>
            </a:r>
            <a:endParaRPr lang="en-US" dirty="0"/>
          </a:p>
        </p:txBody>
      </p:sp>
      <p:sp>
        <p:nvSpPr>
          <p:cNvPr id="13" name="Folded Corner 12"/>
          <p:cNvSpPr/>
          <p:nvPr/>
        </p:nvSpPr>
        <p:spPr>
          <a:xfrm>
            <a:off x="7454095" y="2782465"/>
            <a:ext cx="1232704" cy="1017182"/>
          </a:xfrm>
          <a:prstGeom prst="foldedCorner">
            <a:avLst>
              <a:gd name="adj" fmla="val 454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Free</a:t>
            </a:r>
          </a:p>
          <a:p>
            <a:pPr algn="ctr"/>
            <a:r>
              <a:rPr lang="en-US" dirty="0" smtClean="0"/>
              <a:t>Text</a:t>
            </a:r>
            <a:endParaRPr lang="en-US" dirty="0"/>
          </a:p>
        </p:txBody>
      </p:sp>
      <p:cxnSp>
        <p:nvCxnSpPr>
          <p:cNvPr id="15" name="Straight Arrow Connector 14"/>
          <p:cNvCxnSpPr/>
          <p:nvPr/>
        </p:nvCxnSpPr>
        <p:spPr>
          <a:xfrm rot="5400000">
            <a:off x="-2034414" y="3955559"/>
            <a:ext cx="49832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6200000">
            <a:off x="-525094" y="3780589"/>
            <a:ext cx="1593668" cy="369332"/>
          </a:xfrm>
          <a:prstGeom prst="rect">
            <a:avLst/>
          </a:prstGeom>
          <a:noFill/>
        </p:spPr>
        <p:txBody>
          <a:bodyPr wrap="none" rtlCol="0">
            <a:spAutoFit/>
          </a:bodyPr>
          <a:lstStyle/>
          <a:p>
            <a:r>
              <a:rPr lang="en-US" dirty="0" smtClean="0"/>
              <a:t>Execution Flow</a:t>
            </a:r>
            <a:endParaRPr lang="en-US" dirty="0"/>
          </a:p>
        </p:txBody>
      </p:sp>
      <p:sp>
        <p:nvSpPr>
          <p:cNvPr id="17" name="Rounded Rectangle 16"/>
          <p:cNvSpPr/>
          <p:nvPr/>
        </p:nvSpPr>
        <p:spPr>
          <a:xfrm>
            <a:off x="4410835" y="1463945"/>
            <a:ext cx="1929134" cy="4983228"/>
          </a:xfrm>
          <a:prstGeom prst="roundRect">
            <a:avLst>
              <a:gd name="adj" fmla="val 96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Annotation</a:t>
            </a:r>
          </a:p>
          <a:p>
            <a:pPr algn="ctr"/>
            <a:r>
              <a:rPr lang="en-US" dirty="0" smtClean="0"/>
              <a:t>Object</a:t>
            </a:r>
            <a:endParaRPr lang="en-US" dirty="0"/>
          </a:p>
        </p:txBody>
      </p:sp>
      <p:sp>
        <p:nvSpPr>
          <p:cNvPr id="18" name="Left-Right Arrow 17"/>
          <p:cNvSpPr/>
          <p:nvPr/>
        </p:nvSpPr>
        <p:spPr>
          <a:xfrm>
            <a:off x="3194683" y="1439707"/>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Right Arrow 18"/>
          <p:cNvSpPr/>
          <p:nvPr/>
        </p:nvSpPr>
        <p:spPr>
          <a:xfrm>
            <a:off x="3179679" y="2142595"/>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Right Arrow 19"/>
          <p:cNvSpPr/>
          <p:nvPr/>
        </p:nvSpPr>
        <p:spPr>
          <a:xfrm>
            <a:off x="3194683" y="2829096"/>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Right Arrow 20"/>
          <p:cNvSpPr/>
          <p:nvPr/>
        </p:nvSpPr>
        <p:spPr>
          <a:xfrm>
            <a:off x="3194683" y="3499895"/>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Right Arrow 21"/>
          <p:cNvSpPr/>
          <p:nvPr/>
        </p:nvSpPr>
        <p:spPr>
          <a:xfrm>
            <a:off x="3194683" y="4149460"/>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Right Arrow 22"/>
          <p:cNvSpPr/>
          <p:nvPr/>
        </p:nvSpPr>
        <p:spPr>
          <a:xfrm>
            <a:off x="3194683" y="4762089"/>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Left-Right Arrow 23"/>
          <p:cNvSpPr/>
          <p:nvPr/>
        </p:nvSpPr>
        <p:spPr>
          <a:xfrm>
            <a:off x="3194683" y="5429199"/>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 Arrow 24"/>
          <p:cNvSpPr/>
          <p:nvPr/>
        </p:nvSpPr>
        <p:spPr>
          <a:xfrm>
            <a:off x="3194683" y="6107848"/>
            <a:ext cx="1216152" cy="339325"/>
          </a:xfrm>
          <a:prstGeom prst="lef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 Arrow 25"/>
          <p:cNvSpPr/>
          <p:nvPr/>
        </p:nvSpPr>
        <p:spPr>
          <a:xfrm>
            <a:off x="6378745" y="3015263"/>
            <a:ext cx="978408" cy="484632"/>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6378745" y="4762089"/>
            <a:ext cx="978408" cy="484632"/>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olded Corner 27"/>
          <p:cNvSpPr/>
          <p:nvPr/>
        </p:nvSpPr>
        <p:spPr>
          <a:xfrm>
            <a:off x="7454094" y="4610369"/>
            <a:ext cx="1232705" cy="1017182"/>
          </a:xfrm>
          <a:prstGeom prst="foldedCorner">
            <a:avLst>
              <a:gd name="adj" fmla="val 454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Annotated</a:t>
            </a:r>
          </a:p>
          <a:p>
            <a:pPr algn="ctr"/>
            <a:r>
              <a:rPr lang="en-US" dirty="0" smtClean="0"/>
              <a:t>Text</a:t>
            </a:r>
            <a:endParaRPr lang="en-US" dirty="0"/>
          </a:p>
        </p:txBody>
      </p:sp>
    </p:spTree>
    <p:extLst>
      <p:ext uri="{BB962C8B-B14F-4D97-AF65-F5344CB8AC3E}">
        <p14:creationId xmlns:p14="http://schemas.microsoft.com/office/powerpoint/2010/main" val="2765026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“Facts” </a:t>
            </a:r>
            <a:endParaRPr lang="en-US" sz="3600" dirty="0"/>
          </a:p>
        </p:txBody>
      </p:sp>
      <p:sp>
        <p:nvSpPr>
          <p:cNvPr id="3" name="Content Placeholder 2"/>
          <p:cNvSpPr>
            <a:spLocks noGrp="1"/>
          </p:cNvSpPr>
          <p:nvPr>
            <p:ph idx="1"/>
          </p:nvPr>
        </p:nvSpPr>
        <p:spPr/>
        <p:txBody>
          <a:bodyPr>
            <a:normAutofit fontScale="85000" lnSpcReduction="10000"/>
          </a:bodyPr>
          <a:lstStyle/>
          <a:p>
            <a:r>
              <a:rPr lang="en-US" sz="2400" dirty="0" smtClean="0"/>
              <a:t>We’re talking about machine processing of on-line (digitized) text,  so no possibility of detection or recognition error at the character level, but</a:t>
            </a:r>
          </a:p>
          <a:p>
            <a:r>
              <a:rPr lang="en-US" sz="2400" dirty="0" smtClean="0"/>
              <a:t>Tokenization:</a:t>
            </a:r>
          </a:p>
          <a:p>
            <a:pPr lvl="1"/>
            <a:r>
              <a:rPr lang="en-US" sz="2400" dirty="0" smtClean="0"/>
              <a:t>Grazie mille for spaces between words in English! Still, …</a:t>
            </a:r>
            <a:endParaRPr lang="en-US" sz="2400" dirty="0"/>
          </a:p>
          <a:p>
            <a:pPr lvl="1"/>
            <a:r>
              <a:rPr lang="en-US" sz="2400" dirty="0" smtClean="0"/>
              <a:t>Machine has to handle punctuation, hyphens, multi-word units</a:t>
            </a:r>
          </a:p>
          <a:p>
            <a:pPr lvl="2"/>
            <a:r>
              <a:rPr lang="en-US" dirty="0" smtClean="0"/>
              <a:t>Roberto’s ; don’t ; and/or</a:t>
            </a:r>
          </a:p>
          <a:p>
            <a:pPr lvl="2"/>
            <a:r>
              <a:rPr lang="en-US" dirty="0" smtClean="0"/>
              <a:t>State-of-the-art</a:t>
            </a:r>
          </a:p>
          <a:p>
            <a:pPr lvl="2"/>
            <a:r>
              <a:rPr lang="en-US" dirty="0" smtClean="0"/>
              <a:t>Maria Teresa </a:t>
            </a:r>
            <a:r>
              <a:rPr lang="en-US" dirty="0" err="1" smtClean="0"/>
              <a:t>Pazienza</a:t>
            </a:r>
            <a:r>
              <a:rPr lang="en-US" dirty="0" smtClean="0"/>
              <a:t> ; Roma, Italy ;  </a:t>
            </a:r>
            <a:r>
              <a:rPr lang="en-US" dirty="0" err="1" smtClean="0"/>
              <a:t>lunedi</a:t>
            </a:r>
            <a:r>
              <a:rPr lang="en-US" dirty="0" smtClean="0"/>
              <a:t> 14 </a:t>
            </a:r>
            <a:r>
              <a:rPr lang="en-US" dirty="0" err="1" smtClean="0"/>
              <a:t>dicembre</a:t>
            </a:r>
            <a:r>
              <a:rPr lang="en-US" dirty="0" smtClean="0"/>
              <a:t> 2015</a:t>
            </a:r>
            <a:endParaRPr lang="en-US" sz="2400" dirty="0" smtClean="0"/>
          </a:p>
          <a:p>
            <a:r>
              <a:rPr lang="en-US" sz="2400" dirty="0" smtClean="0"/>
              <a:t>Morphology</a:t>
            </a:r>
          </a:p>
          <a:p>
            <a:pPr lvl="1"/>
            <a:r>
              <a:rPr lang="en-US" sz="2000" dirty="0" smtClean="0"/>
              <a:t>“run/runs/running/ran” ; “destroy/destruction” </a:t>
            </a:r>
          </a:p>
          <a:p>
            <a:r>
              <a:rPr lang="en-US" sz="2400" dirty="0" err="1" smtClean="0"/>
              <a:t>Intrasentential</a:t>
            </a:r>
            <a:r>
              <a:rPr lang="en-US" sz="2400" dirty="0"/>
              <a:t> </a:t>
            </a:r>
            <a:r>
              <a:rPr lang="en-US" sz="2400" dirty="0" smtClean="0"/>
              <a:t>co-reference resolution </a:t>
            </a:r>
          </a:p>
          <a:p>
            <a:pPr lvl="1"/>
            <a:r>
              <a:rPr lang="en-US" sz="2000" dirty="0" smtClean="0"/>
              <a:t>Pronouns (“he”, “hers”, “it”, …) </a:t>
            </a:r>
          </a:p>
          <a:p>
            <a:pPr lvl="1"/>
            <a:r>
              <a:rPr lang="en-US" sz="2000" dirty="0" smtClean="0"/>
              <a:t>“aliases”:  “Dr. Israel …..; and then David ….” </a:t>
            </a:r>
          </a:p>
          <a:p>
            <a:pPr lvl="1"/>
            <a:r>
              <a:rPr lang="en-US" sz="2000" dirty="0" smtClean="0"/>
              <a:t>And the rest: “Roma …..; and the capital of Italy …” </a:t>
            </a:r>
          </a:p>
          <a:p>
            <a:endParaRPr lang="en-US" sz="2400" dirty="0" smtClean="0"/>
          </a:p>
          <a:p>
            <a:pPr lvl="2"/>
            <a:endParaRPr lang="en-US" sz="2000" dirty="0" smtClean="0"/>
          </a:p>
          <a:p>
            <a:pPr lvl="2"/>
            <a:endParaRPr lang="en-US" sz="2000" dirty="0" smtClean="0"/>
          </a:p>
          <a:p>
            <a:endParaRPr lang="en-US" dirty="0"/>
          </a:p>
        </p:txBody>
      </p:sp>
    </p:spTree>
    <p:extLst>
      <p:ext uri="{BB962C8B-B14F-4D97-AF65-F5344CB8AC3E}">
        <p14:creationId xmlns:p14="http://schemas.microsoft.com/office/powerpoint/2010/main" val="229127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Simple Observations</a:t>
            </a:r>
            <a:endParaRPr lang="en-US" sz="3600" dirty="0"/>
          </a:p>
        </p:txBody>
      </p:sp>
      <p:sp>
        <p:nvSpPr>
          <p:cNvPr id="4" name="Content Placeholder 3"/>
          <p:cNvSpPr>
            <a:spLocks noGrp="1"/>
          </p:cNvSpPr>
          <p:nvPr>
            <p:ph idx="1"/>
          </p:nvPr>
        </p:nvSpPr>
        <p:spPr/>
        <p:txBody>
          <a:bodyPr>
            <a:normAutofit fontScale="92500" lnSpcReduction="10000"/>
          </a:bodyPr>
          <a:lstStyle/>
          <a:p>
            <a:r>
              <a:rPr lang="en-US" sz="2800" dirty="0" smtClean="0"/>
              <a:t>The pipeline doesn’t directly perform any end-user oriented tasks, e.g., question-answering or recognizing textual entailment. Nor does it  </a:t>
            </a:r>
          </a:p>
          <a:p>
            <a:r>
              <a:rPr lang="en-US" sz="2800" dirty="0" smtClean="0"/>
              <a:t>Output representations in P-FOL</a:t>
            </a:r>
          </a:p>
          <a:p>
            <a:r>
              <a:rPr lang="en-US" sz="2800" dirty="0" smtClean="0"/>
              <a:t>Rather, its aim is to provide all (?) the </a:t>
            </a:r>
            <a:r>
              <a:rPr lang="en-US" sz="2800" i="1" dirty="0" smtClean="0"/>
              <a:t>more-or-less </a:t>
            </a:r>
            <a:r>
              <a:rPr lang="en-US" sz="2800" dirty="0" smtClean="0"/>
              <a:t>purely </a:t>
            </a:r>
            <a:r>
              <a:rPr lang="en-US" sz="2800" b="1" dirty="0" smtClean="0"/>
              <a:t>linguistic </a:t>
            </a:r>
            <a:r>
              <a:rPr lang="en-US" sz="2800" dirty="0" smtClean="0"/>
              <a:t>information needed to perform those tasks.</a:t>
            </a:r>
          </a:p>
          <a:p>
            <a:r>
              <a:rPr lang="en-US" sz="2800" dirty="0"/>
              <a:t>For </a:t>
            </a:r>
            <a:r>
              <a:rPr lang="en-US" sz="2800" i="1" dirty="0"/>
              <a:t>standard</a:t>
            </a:r>
            <a:r>
              <a:rPr lang="en-US" sz="2800" dirty="0"/>
              <a:t> NLP tasks: that is all the information </a:t>
            </a:r>
            <a:r>
              <a:rPr lang="en-US" sz="2800" dirty="0" smtClean="0"/>
              <a:t>required</a:t>
            </a:r>
          </a:p>
          <a:p>
            <a:pPr lvl="1"/>
            <a:r>
              <a:rPr lang="en-US" sz="2400" dirty="0" err="1" smtClean="0"/>
              <a:t>Coreference</a:t>
            </a:r>
            <a:r>
              <a:rPr lang="en-US" sz="2400" dirty="0" smtClean="0"/>
              <a:t>?? Purely Linguistic?? Nah!</a:t>
            </a:r>
          </a:p>
          <a:p>
            <a:pPr lvl="1"/>
            <a:r>
              <a:rPr lang="en-US" sz="2400" dirty="0" smtClean="0"/>
              <a:t>What/Where is the boundary between linguistic and non-linguistic sources of information?  </a:t>
            </a:r>
          </a:p>
        </p:txBody>
      </p:sp>
    </p:spTree>
    <p:extLst>
      <p:ext uri="{BB962C8B-B14F-4D97-AF65-F5344CB8AC3E}">
        <p14:creationId xmlns:p14="http://schemas.microsoft.com/office/powerpoint/2010/main" val="270474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DARPA’s Vision </a:t>
            </a:r>
            <a:endParaRPr lang="en-US" sz="3600" dirty="0"/>
          </a:p>
        </p:txBody>
      </p:sp>
      <p:sp>
        <p:nvSpPr>
          <p:cNvPr id="3" name="Content Placeholder 2"/>
          <p:cNvSpPr>
            <a:spLocks noGrp="1"/>
          </p:cNvSpPr>
          <p:nvPr>
            <p:ph idx="1"/>
          </p:nvPr>
        </p:nvSpPr>
        <p:spPr/>
        <p:txBody>
          <a:bodyPr>
            <a:normAutofit fontScale="92500"/>
          </a:bodyPr>
          <a:lstStyle/>
          <a:p>
            <a:r>
              <a:rPr lang="en-US" sz="2800" dirty="0" smtClean="0"/>
              <a:t>“Building the Universal Text-to-Knowledge Engine”</a:t>
            </a:r>
          </a:p>
          <a:p>
            <a:r>
              <a:rPr lang="en-US" sz="2800" dirty="0" smtClean="0"/>
              <a:t>“A universal engine that </a:t>
            </a:r>
            <a:r>
              <a:rPr lang="en-US" sz="2800" b="1" dirty="0" smtClean="0"/>
              <a:t>captures knowledge </a:t>
            </a:r>
            <a:r>
              <a:rPr lang="en-US" sz="2800" dirty="0" smtClean="0"/>
              <a:t>from naturally occurring </a:t>
            </a:r>
            <a:r>
              <a:rPr lang="en-US" sz="2800" b="1" dirty="0" smtClean="0"/>
              <a:t>text</a:t>
            </a:r>
            <a:r>
              <a:rPr lang="en-US" sz="2800" dirty="0" smtClean="0"/>
              <a:t> and transforms it into of the </a:t>
            </a:r>
            <a:r>
              <a:rPr lang="en-US" sz="2800" b="1" dirty="0" smtClean="0"/>
              <a:t>formal representations </a:t>
            </a:r>
            <a:r>
              <a:rPr lang="en-US" sz="2800" dirty="0" smtClean="0"/>
              <a:t>used by AI </a:t>
            </a:r>
            <a:r>
              <a:rPr lang="en-US" sz="2800" b="1" dirty="0" smtClean="0"/>
              <a:t>reasoning systems. </a:t>
            </a:r>
            <a:r>
              <a:rPr lang="en-US" sz="2800" dirty="0" smtClean="0"/>
              <a:t>“</a:t>
            </a:r>
            <a:endParaRPr lang="en-US" sz="2800" b="1" dirty="0" smtClean="0"/>
          </a:p>
          <a:p>
            <a:r>
              <a:rPr lang="en-US" sz="2800" b="1" dirty="0" smtClean="0"/>
              <a:t>“Machine Reading </a:t>
            </a:r>
            <a:r>
              <a:rPr lang="en-US" sz="2800" dirty="0" smtClean="0"/>
              <a:t>is the Revolution that will bridge the gap between textual and formal knowledge.” </a:t>
            </a:r>
          </a:p>
          <a:p>
            <a:r>
              <a:rPr lang="en-US" sz="2800" dirty="0" smtClean="0"/>
              <a:t>That is how the Program Manager for DARPA’s Machine Reading Program described the goal of the program – both to us researchers and to his superiors at DARPA. </a:t>
            </a:r>
            <a:endParaRPr lang="en-US" sz="2800" dirty="0"/>
          </a:p>
        </p:txBody>
      </p:sp>
    </p:spTree>
    <p:extLst>
      <p:ext uri="{BB962C8B-B14F-4D97-AF65-F5344CB8AC3E}">
        <p14:creationId xmlns:p14="http://schemas.microsoft.com/office/powerpoint/2010/main" val="333321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Pipeline Architecture For MR:</a:t>
            </a:r>
            <a:br>
              <a:rPr lang="en-US" sz="3600" dirty="0" smtClean="0"/>
            </a:br>
            <a:r>
              <a:rPr lang="en-US" sz="3600" dirty="0" smtClean="0"/>
              <a:t>Summary</a:t>
            </a:r>
            <a:endParaRPr lang="en-US" sz="3600" dirty="0"/>
          </a:p>
        </p:txBody>
      </p:sp>
      <p:sp>
        <p:nvSpPr>
          <p:cNvPr id="4" name="Content Placeholder 3"/>
          <p:cNvSpPr>
            <a:spLocks noGrp="1"/>
          </p:cNvSpPr>
          <p:nvPr>
            <p:ph idx="1"/>
          </p:nvPr>
        </p:nvSpPr>
        <p:spPr/>
        <p:txBody>
          <a:bodyPr>
            <a:normAutofit lnSpcReduction="10000"/>
          </a:bodyPr>
          <a:lstStyle/>
          <a:p>
            <a:r>
              <a:rPr lang="en-US" sz="2800" dirty="0" smtClean="0"/>
              <a:t>A sequence of “black-boxes”, each one passing along its results to the next module</a:t>
            </a:r>
          </a:p>
          <a:p>
            <a:pPr lvl="1"/>
            <a:r>
              <a:rPr lang="en-US" dirty="0" smtClean="0"/>
              <a:t>1-best</a:t>
            </a:r>
          </a:p>
          <a:p>
            <a:pPr lvl="1"/>
            <a:r>
              <a:rPr lang="en-US" dirty="0" smtClean="0"/>
              <a:t>N-best</a:t>
            </a:r>
          </a:p>
          <a:p>
            <a:pPr lvl="1"/>
            <a:r>
              <a:rPr lang="en-US" dirty="0" smtClean="0"/>
              <a:t>Partial order</a:t>
            </a:r>
          </a:p>
          <a:p>
            <a:pPr lvl="1"/>
            <a:r>
              <a:rPr lang="en-US" dirty="0" smtClean="0"/>
              <a:t>Maybe even a probability distribution </a:t>
            </a:r>
          </a:p>
          <a:p>
            <a:r>
              <a:rPr lang="en-US" sz="2800" dirty="0" smtClean="0"/>
              <a:t>No feedback from later modules to earlier, etc.</a:t>
            </a:r>
          </a:p>
          <a:p>
            <a:r>
              <a:rPr lang="en-US" sz="2800" dirty="0" smtClean="0"/>
              <a:t>Its final output is input to ….?</a:t>
            </a:r>
          </a:p>
          <a:p>
            <a:pPr marL="0" indent="0">
              <a:buNone/>
            </a:pPr>
            <a:r>
              <a:rPr lang="en-US" sz="2800" dirty="0" smtClean="0"/>
              <a:t> </a:t>
            </a:r>
            <a:endParaRPr lang="en-US" sz="2800" dirty="0"/>
          </a:p>
        </p:txBody>
      </p:sp>
    </p:spTree>
    <p:extLst>
      <p:ext uri="{BB962C8B-B14F-4D97-AF65-F5344CB8AC3E}">
        <p14:creationId xmlns:p14="http://schemas.microsoft.com/office/powerpoint/2010/main" val="1879265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If It All Worked</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Final output would be a representation of the meaning of a sentence as determined by the meanings of its constituent words and the syntactic structure of the sentence</a:t>
            </a:r>
          </a:p>
          <a:p>
            <a:r>
              <a:rPr lang="en-US" dirty="0" smtClean="0"/>
              <a:t>In the idealized extreme:</a:t>
            </a:r>
          </a:p>
          <a:p>
            <a:pPr lvl="1"/>
            <a:r>
              <a:rPr lang="en-US" dirty="0" smtClean="0"/>
              <a:t>Where </a:t>
            </a:r>
            <a:r>
              <a:rPr lang="en-US" dirty="0"/>
              <a:t> </a:t>
            </a:r>
            <a:r>
              <a:rPr lang="en-US" i="1" dirty="0" err="1" smtClean="0"/>
              <a:t>f</a:t>
            </a:r>
            <a:r>
              <a:rPr lang="en-US" i="1" baseline="-25000" dirty="0" err="1" smtClean="0"/>
              <a:t>syn</a:t>
            </a:r>
            <a:r>
              <a:rPr lang="en-US" i="1" baseline="-25000" dirty="0" smtClean="0"/>
              <a:t>  </a:t>
            </a:r>
            <a:r>
              <a:rPr lang="en-US" i="1" baseline="-25000" dirty="0"/>
              <a:t> </a:t>
            </a:r>
            <a:r>
              <a:rPr lang="en-US" dirty="0" smtClean="0"/>
              <a:t>is a syntactic function representing the modes of combination of the words/phrases, given their syntactic types,  such that when applied to those types, </a:t>
            </a:r>
            <a:r>
              <a:rPr lang="en-US" i="1" dirty="0" err="1"/>
              <a:t>f</a:t>
            </a:r>
            <a:r>
              <a:rPr lang="en-US" i="1" baseline="-25000" dirty="0" err="1"/>
              <a:t>syn</a:t>
            </a:r>
            <a:r>
              <a:rPr lang="en-US" i="1" baseline="-25000" dirty="0"/>
              <a:t> </a:t>
            </a:r>
            <a:r>
              <a:rPr lang="en-US" dirty="0" smtClean="0"/>
              <a:t> yields an entity of syntactic type </a:t>
            </a:r>
            <a:r>
              <a:rPr lang="en-US" b="1" dirty="0" smtClean="0"/>
              <a:t>S</a:t>
            </a:r>
          </a:p>
          <a:p>
            <a:pPr lvl="1"/>
            <a:r>
              <a:rPr lang="en-US" dirty="0" smtClean="0"/>
              <a:t>There is a corresponding semantic function </a:t>
            </a:r>
            <a:r>
              <a:rPr lang="en-US" i="1" dirty="0" err="1" smtClean="0"/>
              <a:t>f</a:t>
            </a:r>
            <a:r>
              <a:rPr lang="en-US" i="1" baseline="-25000" dirty="0" err="1" smtClean="0"/>
              <a:t>sem</a:t>
            </a:r>
            <a:r>
              <a:rPr lang="en-US" i="1" dirty="0" smtClean="0"/>
              <a:t> </a:t>
            </a:r>
            <a:r>
              <a:rPr lang="en-US" dirty="0" smtClean="0"/>
              <a:t>that for the semantic types of the words/phrases as arguments yields a semantic entity of the type </a:t>
            </a:r>
            <a:r>
              <a:rPr lang="en-US" b="1" dirty="0" smtClean="0"/>
              <a:t>Prop</a:t>
            </a:r>
          </a:p>
          <a:p>
            <a:r>
              <a:rPr lang="en-US" b="1" dirty="0" smtClean="0"/>
              <a:t>IF ONLY !! </a:t>
            </a:r>
            <a:endParaRPr lang="en-US" b="1" dirty="0"/>
          </a:p>
        </p:txBody>
      </p:sp>
    </p:spTree>
    <p:extLst>
      <p:ext uri="{BB962C8B-B14F-4D97-AF65-F5344CB8AC3E}">
        <p14:creationId xmlns:p14="http://schemas.microsoft.com/office/powerpoint/2010/main" val="329872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History Has Taught Us</a:t>
            </a:r>
            <a:endParaRPr lang="en-US" sz="3600" dirty="0"/>
          </a:p>
        </p:txBody>
      </p:sp>
      <p:sp>
        <p:nvSpPr>
          <p:cNvPr id="3" name="Content Placeholder 2"/>
          <p:cNvSpPr>
            <a:spLocks noGrp="1"/>
          </p:cNvSpPr>
          <p:nvPr>
            <p:ph idx="1"/>
          </p:nvPr>
        </p:nvSpPr>
        <p:spPr/>
        <p:txBody>
          <a:bodyPr>
            <a:normAutofit fontScale="92500" lnSpcReduction="10000"/>
          </a:bodyPr>
          <a:lstStyle/>
          <a:p>
            <a:r>
              <a:rPr lang="en-US" sz="2800" dirty="0" smtClean="0"/>
              <a:t>We  -- and the systems we can build – do not know enough to succeed in this strictly pipelined fashion</a:t>
            </a:r>
          </a:p>
          <a:p>
            <a:r>
              <a:rPr lang="en-US" sz="2800" dirty="0" smtClean="0"/>
              <a:t>First, many of the decisions our systems make are – and should be treated as – uncertain and if forced to make a choice among alternatives, they will often make the wrong one</a:t>
            </a:r>
          </a:p>
          <a:p>
            <a:r>
              <a:rPr lang="en-US" sz="2800" dirty="0" smtClean="0"/>
              <a:t>Second, such errors tend to cascade and accumulate</a:t>
            </a:r>
          </a:p>
          <a:p>
            <a:r>
              <a:rPr lang="en-US" sz="2800" dirty="0" smtClean="0"/>
              <a:t>But third, often there is evidence relevant to decisions at stage </a:t>
            </a:r>
            <a:r>
              <a:rPr lang="en-US" sz="2800" i="1" dirty="0" smtClean="0"/>
              <a:t>n</a:t>
            </a:r>
            <a:r>
              <a:rPr lang="en-US" sz="2800" dirty="0" smtClean="0"/>
              <a:t> that only becomes available at stage </a:t>
            </a:r>
            <a:r>
              <a:rPr lang="en-US" sz="2800" i="1" dirty="0" err="1" smtClean="0"/>
              <a:t>n+m</a:t>
            </a:r>
            <a:endParaRPr lang="en-US" sz="2800" i="1" dirty="0" smtClean="0"/>
          </a:p>
          <a:p>
            <a:r>
              <a:rPr lang="en-US" sz="2800" dirty="0" smtClean="0"/>
              <a:t>And maybe we shouldn’t be forced to make a definite choice too early </a:t>
            </a:r>
          </a:p>
        </p:txBody>
      </p:sp>
    </p:spTree>
    <p:extLst>
      <p:ext uri="{BB962C8B-B14F-4D97-AF65-F5344CB8AC3E}">
        <p14:creationId xmlns:p14="http://schemas.microsoft.com/office/powerpoint/2010/main" val="81375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One “Point” in a Space</a:t>
            </a:r>
            <a:endParaRPr lang="en-US" sz="3600" dirty="0"/>
          </a:p>
        </p:txBody>
      </p:sp>
      <p:sp>
        <p:nvSpPr>
          <p:cNvPr id="3" name="Content Placeholder 2"/>
          <p:cNvSpPr>
            <a:spLocks noGrp="1"/>
          </p:cNvSpPr>
          <p:nvPr>
            <p:ph idx="1"/>
          </p:nvPr>
        </p:nvSpPr>
        <p:spPr/>
        <p:txBody>
          <a:bodyPr>
            <a:normAutofit/>
          </a:bodyPr>
          <a:lstStyle/>
          <a:p>
            <a:r>
              <a:rPr lang="en-US" sz="2800" dirty="0" smtClean="0"/>
              <a:t>We could support joint inference among such NLP modules</a:t>
            </a:r>
          </a:p>
          <a:p>
            <a:r>
              <a:rPr lang="en-US" sz="2800" dirty="0" smtClean="0"/>
              <a:t>And we did!</a:t>
            </a:r>
          </a:p>
          <a:p>
            <a:r>
              <a:rPr lang="en-US" sz="2800" dirty="0" smtClean="0"/>
              <a:t>Drawing on a large body of work by our team and others</a:t>
            </a:r>
          </a:p>
          <a:p>
            <a:r>
              <a:rPr lang="en-US" sz="2800" dirty="0" smtClean="0"/>
              <a:t>Prime example: joint modeling / joint inference as between named-entity recognition and parsing improves performance on both tasks.</a:t>
            </a:r>
          </a:p>
          <a:p>
            <a:pPr lvl="1"/>
            <a:r>
              <a:rPr lang="en-US" sz="2400" dirty="0" err="1" smtClean="0"/>
              <a:t>Finkel</a:t>
            </a:r>
            <a:r>
              <a:rPr lang="en-US" sz="2400" dirty="0" smtClean="0"/>
              <a:t> &amp; Manning, NAACL, 2009</a:t>
            </a:r>
          </a:p>
          <a:p>
            <a:endParaRPr lang="en-US" sz="2800" dirty="0"/>
          </a:p>
        </p:txBody>
      </p:sp>
    </p:spTree>
    <p:extLst>
      <p:ext uri="{BB962C8B-B14F-4D97-AF65-F5344CB8AC3E}">
        <p14:creationId xmlns:p14="http://schemas.microsoft.com/office/powerpoint/2010/main" val="338589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eaLnBrk="1" hangingPunct="1"/>
            <a:r>
              <a:rPr lang="en-US"/>
              <a:t>Joint Parsing and Named Entity Recognition Helps on Both Tasks</a:t>
            </a:r>
          </a:p>
        </p:txBody>
      </p:sp>
      <p:graphicFrame>
        <p:nvGraphicFramePr>
          <p:cNvPr id="4098" name="Object 3"/>
          <p:cNvGraphicFramePr>
            <a:graphicFrameLocks noGrp="1" noChangeAspect="1"/>
          </p:cNvGraphicFramePr>
          <p:nvPr>
            <p:ph type="chart" idx="1"/>
            <p:extLst>
              <p:ext uri="{D42A27DB-BD31-4B8C-83A1-F6EECF244321}">
                <p14:modId xmlns:p14="http://schemas.microsoft.com/office/powerpoint/2010/main" val="2107654829"/>
              </p:ext>
            </p:extLst>
          </p:nvPr>
        </p:nvGraphicFramePr>
        <p:xfrm>
          <a:off x="1219200" y="1752600"/>
          <a:ext cx="7620000" cy="4494213"/>
        </p:xfrm>
        <a:graphic>
          <a:graphicData uri="http://schemas.openxmlformats.org/presentationml/2006/ole">
            <mc:AlternateContent xmlns:mc="http://schemas.openxmlformats.org/markup-compatibility/2006">
              <mc:Choice xmlns:v="urn:schemas-microsoft-com:vml" Requires="v">
                <p:oleObj spid="_x0000_s1067" name="Chart" r:id="rId4" imgW="7772400" imgH="4495800" progId="MSGraph.Chart.8">
                  <p:embed followColorScheme="full"/>
                </p:oleObj>
              </mc:Choice>
              <mc:Fallback>
                <p:oleObj name="Chart" r:id="rId4" imgW="7772400" imgH="4495800" progId="MSGraph.Chart.8">
                  <p:embed followColorScheme="full"/>
                  <p:pic>
                    <p:nvPicPr>
                      <p:cNvPr id="0" name=""/>
                      <p:cNvPicPr>
                        <a:picLocks noChangeAspect="1" noChangeArrowheads="1"/>
                      </p:cNvPicPr>
                      <p:nvPr/>
                    </p:nvPicPr>
                    <p:blipFill>
                      <a:blip r:embed="rId5"/>
                      <a:srcRect/>
                      <a:stretch>
                        <a:fillRect/>
                      </a:stretch>
                    </p:blipFill>
                    <p:spPr bwMode="auto">
                      <a:xfrm>
                        <a:off x="1219200" y="1752600"/>
                        <a:ext cx="7620000" cy="449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5893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sz="3600" dirty="0">
                <a:latin typeface="Arial" charset="0"/>
              </a:rPr>
              <a:t>The Space of </a:t>
            </a:r>
            <a:r>
              <a:rPr lang="en-US" sz="3600" dirty="0" smtClean="0">
                <a:latin typeface="Arial" charset="0"/>
              </a:rPr>
              <a:t>Architectures</a:t>
            </a:r>
            <a:br>
              <a:rPr lang="en-US" sz="3600" dirty="0" smtClean="0">
                <a:latin typeface="Arial" charset="0"/>
              </a:rPr>
            </a:br>
            <a:endParaRPr lang="en-US" sz="2700" dirty="0">
              <a:latin typeface="Arial" charset="0"/>
            </a:endParaRPr>
          </a:p>
        </p:txBody>
      </p:sp>
      <p:sp>
        <p:nvSpPr>
          <p:cNvPr id="13315" name="Rectangle 4"/>
          <p:cNvSpPr>
            <a:spLocks noChangeArrowheads="1"/>
          </p:cNvSpPr>
          <p:nvPr/>
        </p:nvSpPr>
        <p:spPr bwMode="auto">
          <a:xfrm>
            <a:off x="2819400" y="2979738"/>
            <a:ext cx="2743200" cy="2743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6" name="Line 5"/>
          <p:cNvSpPr>
            <a:spLocks noChangeShapeType="1"/>
          </p:cNvSpPr>
          <p:nvPr/>
        </p:nvSpPr>
        <p:spPr bwMode="auto">
          <a:xfrm flipV="1">
            <a:off x="2819400" y="2598738"/>
            <a:ext cx="0" cy="312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7" name="Line 6"/>
          <p:cNvSpPr>
            <a:spLocks noChangeShapeType="1"/>
          </p:cNvSpPr>
          <p:nvPr/>
        </p:nvSpPr>
        <p:spPr bwMode="auto">
          <a:xfrm>
            <a:off x="2819400" y="5722938"/>
            <a:ext cx="3581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8" name="Text Box 7"/>
          <p:cNvSpPr txBox="1">
            <a:spLocks noChangeArrowheads="1"/>
          </p:cNvSpPr>
          <p:nvPr/>
        </p:nvSpPr>
        <p:spPr bwMode="auto">
          <a:xfrm>
            <a:off x="6400800" y="54864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Modular Decomposition</a:t>
            </a:r>
          </a:p>
        </p:txBody>
      </p:sp>
      <p:sp>
        <p:nvSpPr>
          <p:cNvPr id="13319" name="Text Box 8"/>
          <p:cNvSpPr txBox="1">
            <a:spLocks noChangeArrowheads="1"/>
          </p:cNvSpPr>
          <p:nvPr/>
        </p:nvSpPr>
        <p:spPr bwMode="auto">
          <a:xfrm>
            <a:off x="2362200" y="1600200"/>
            <a:ext cx="1238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Global</a:t>
            </a:r>
          </a:p>
          <a:p>
            <a:pPr eaLnBrk="1" hangingPunct="1"/>
            <a:r>
              <a:rPr lang="en-US" sz="1800"/>
              <a:t>Evidence</a:t>
            </a:r>
          </a:p>
          <a:p>
            <a:pPr eaLnBrk="1" hangingPunct="1"/>
            <a:r>
              <a:rPr lang="en-US" sz="1800"/>
              <a:t>Fusion</a:t>
            </a:r>
          </a:p>
          <a:p>
            <a:pPr eaLnBrk="1" hangingPunct="1"/>
            <a:endParaRPr lang="en-US" sz="1800"/>
          </a:p>
        </p:txBody>
      </p:sp>
      <p:sp>
        <p:nvSpPr>
          <p:cNvPr id="13320" name="Text Box 9"/>
          <p:cNvSpPr txBox="1">
            <a:spLocks noChangeArrowheads="1"/>
          </p:cNvSpPr>
          <p:nvPr/>
        </p:nvSpPr>
        <p:spPr bwMode="auto">
          <a:xfrm>
            <a:off x="2346325" y="5737225"/>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low</a:t>
            </a:r>
          </a:p>
        </p:txBody>
      </p:sp>
      <p:sp>
        <p:nvSpPr>
          <p:cNvPr id="13321" name="Text Box 10"/>
          <p:cNvSpPr txBox="1">
            <a:spLocks noChangeArrowheads="1"/>
          </p:cNvSpPr>
          <p:nvPr/>
        </p:nvSpPr>
        <p:spPr bwMode="auto">
          <a:xfrm>
            <a:off x="2209800" y="26670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high</a:t>
            </a:r>
          </a:p>
        </p:txBody>
      </p:sp>
      <p:sp>
        <p:nvSpPr>
          <p:cNvPr id="13322" name="Text Box 11"/>
          <p:cNvSpPr txBox="1">
            <a:spLocks noChangeArrowheads="1"/>
          </p:cNvSpPr>
          <p:nvPr/>
        </p:nvSpPr>
        <p:spPr bwMode="auto">
          <a:xfrm>
            <a:off x="5334000" y="571500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high</a:t>
            </a:r>
          </a:p>
        </p:txBody>
      </p:sp>
      <p:sp>
        <p:nvSpPr>
          <p:cNvPr id="13323" name="AutoShape 12"/>
          <p:cNvSpPr>
            <a:spLocks noChangeArrowheads="1"/>
          </p:cNvSpPr>
          <p:nvPr/>
        </p:nvSpPr>
        <p:spPr bwMode="auto">
          <a:xfrm>
            <a:off x="5334000" y="5486400"/>
            <a:ext cx="152400" cy="152400"/>
          </a:xfrm>
          <a:prstGeom prst="diamond">
            <a:avLst/>
          </a:prstGeom>
          <a:solidFill>
            <a:srgbClr val="FFFF99"/>
          </a:solidFill>
          <a:ln w="9525">
            <a:solidFill>
              <a:schemeClr val="tx1"/>
            </a:solidFill>
            <a:miter lim="800000"/>
            <a:headEnd/>
            <a:tailEnd/>
          </a:ln>
        </p:spPr>
        <p:txBody>
          <a:bodyPr wrap="none" anchor="ctr"/>
          <a:lstStyle/>
          <a:p>
            <a:endParaRPr lang="en-US"/>
          </a:p>
        </p:txBody>
      </p:sp>
      <p:sp>
        <p:nvSpPr>
          <p:cNvPr id="13324" name="AutoShape 13"/>
          <p:cNvSpPr>
            <a:spLocks noChangeArrowheads="1"/>
          </p:cNvSpPr>
          <p:nvPr/>
        </p:nvSpPr>
        <p:spPr bwMode="auto">
          <a:xfrm>
            <a:off x="3124200" y="3033713"/>
            <a:ext cx="152400" cy="152400"/>
          </a:xfrm>
          <a:prstGeom prst="diamond">
            <a:avLst/>
          </a:prstGeom>
          <a:solidFill>
            <a:srgbClr val="FFFF00"/>
          </a:solidFill>
          <a:ln w="9525">
            <a:solidFill>
              <a:schemeClr val="tx1"/>
            </a:solidFill>
            <a:miter lim="800000"/>
            <a:headEnd/>
            <a:tailEnd/>
          </a:ln>
        </p:spPr>
        <p:txBody>
          <a:bodyPr wrap="none" anchor="ctr"/>
          <a:lstStyle/>
          <a:p>
            <a:endParaRPr lang="en-US"/>
          </a:p>
        </p:txBody>
      </p:sp>
      <p:sp>
        <p:nvSpPr>
          <p:cNvPr id="13325" name="Text Box 14"/>
          <p:cNvSpPr txBox="1">
            <a:spLocks noChangeArrowheads="1"/>
          </p:cNvSpPr>
          <p:nvPr/>
        </p:nvSpPr>
        <p:spPr bwMode="auto">
          <a:xfrm>
            <a:off x="3276600" y="2979738"/>
            <a:ext cx="19810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400" dirty="0" smtClean="0"/>
              <a:t>        </a:t>
            </a:r>
            <a:r>
              <a:rPr lang="ja-JP" altLang="en-US" sz="1400" dirty="0" smtClean="0"/>
              <a:t>“</a:t>
            </a:r>
            <a:r>
              <a:rPr lang="en-US" sz="1400" dirty="0"/>
              <a:t>One big engine</a:t>
            </a:r>
            <a:r>
              <a:rPr lang="ja-JP" altLang="en-US" sz="1400" dirty="0"/>
              <a:t>”</a:t>
            </a:r>
            <a:endParaRPr lang="en-US" sz="1400" dirty="0"/>
          </a:p>
        </p:txBody>
      </p:sp>
      <p:sp>
        <p:nvSpPr>
          <p:cNvPr id="13326" name="Text Box 15"/>
          <p:cNvSpPr txBox="1">
            <a:spLocks noChangeArrowheads="1"/>
          </p:cNvSpPr>
          <p:nvPr/>
        </p:nvSpPr>
        <p:spPr bwMode="auto">
          <a:xfrm>
            <a:off x="4419600" y="5418138"/>
            <a:ext cx="933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ja-JP" altLang="en-US" sz="1400"/>
              <a:t>“</a:t>
            </a:r>
            <a:r>
              <a:rPr lang="en-US" sz="1400"/>
              <a:t>Pipeline</a:t>
            </a:r>
            <a:r>
              <a:rPr lang="ja-JP" altLang="en-US" sz="1400"/>
              <a:t>”</a:t>
            </a:r>
            <a:endParaRPr lang="en-US" sz="1400"/>
          </a:p>
        </p:txBody>
      </p:sp>
      <p:sp>
        <p:nvSpPr>
          <p:cNvPr id="13327" name="Text Box 16"/>
          <p:cNvSpPr txBox="1">
            <a:spLocks noChangeArrowheads="1"/>
          </p:cNvSpPr>
          <p:nvPr/>
        </p:nvSpPr>
        <p:spPr bwMode="auto">
          <a:xfrm>
            <a:off x="1066800" y="4724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Linguistic Evidence</a:t>
            </a:r>
          </a:p>
          <a:p>
            <a:pPr eaLnBrk="1" hangingPunct="1"/>
            <a:r>
              <a:rPr lang="en-US" sz="1200"/>
              <a:t>Fusion</a:t>
            </a:r>
          </a:p>
        </p:txBody>
      </p:sp>
      <p:sp>
        <p:nvSpPr>
          <p:cNvPr id="13328" name="Text Box 17"/>
          <p:cNvSpPr txBox="1">
            <a:spLocks noChangeArrowheads="1"/>
          </p:cNvSpPr>
          <p:nvPr/>
        </p:nvSpPr>
        <p:spPr bwMode="auto">
          <a:xfrm>
            <a:off x="1066800" y="40386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World Knowledge Fusion</a:t>
            </a:r>
          </a:p>
        </p:txBody>
      </p:sp>
      <p:sp>
        <p:nvSpPr>
          <p:cNvPr id="13330" name="AutoShape 19"/>
          <p:cNvSpPr>
            <a:spLocks noChangeArrowheads="1"/>
          </p:cNvSpPr>
          <p:nvPr/>
        </p:nvSpPr>
        <p:spPr bwMode="auto">
          <a:xfrm>
            <a:off x="5151967" y="5096933"/>
            <a:ext cx="152400" cy="152400"/>
          </a:xfrm>
          <a:prstGeom prst="diamond">
            <a:avLst/>
          </a:prstGeom>
          <a:solidFill>
            <a:srgbClr val="FF0000"/>
          </a:solidFill>
          <a:ln w="9525">
            <a:solidFill>
              <a:schemeClr val="tx1"/>
            </a:solidFill>
            <a:miter lim="800000"/>
            <a:headEnd/>
            <a:tailEnd/>
          </a:ln>
        </p:spPr>
        <p:txBody>
          <a:bodyPr wrap="none" anchor="ctr"/>
          <a:lstStyle/>
          <a:p>
            <a:endParaRPr lang="en-US"/>
          </a:p>
        </p:txBody>
      </p:sp>
      <p:sp>
        <p:nvSpPr>
          <p:cNvPr id="13331" name="Text Box 20"/>
          <p:cNvSpPr txBox="1">
            <a:spLocks noChangeArrowheads="1"/>
          </p:cNvSpPr>
          <p:nvPr/>
        </p:nvSpPr>
        <p:spPr bwMode="auto">
          <a:xfrm>
            <a:off x="1066800" y="3048000"/>
            <a:ext cx="1692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World Knowledge</a:t>
            </a:r>
          </a:p>
          <a:p>
            <a:pPr eaLnBrk="1" hangingPunct="1"/>
            <a:r>
              <a:rPr lang="en-US" sz="1200"/>
              <a:t>and Linguistic Evidence </a:t>
            </a:r>
          </a:p>
          <a:p>
            <a:pPr eaLnBrk="1" hangingPunct="1"/>
            <a:r>
              <a:rPr lang="en-US" sz="1200"/>
              <a:t>Fusion</a:t>
            </a:r>
          </a:p>
        </p:txBody>
      </p:sp>
      <p:sp>
        <p:nvSpPr>
          <p:cNvPr id="13333" name="Text Box 22"/>
          <p:cNvSpPr txBox="1">
            <a:spLocks noChangeArrowheads="1"/>
          </p:cNvSpPr>
          <p:nvPr/>
        </p:nvSpPr>
        <p:spPr bwMode="auto">
          <a:xfrm>
            <a:off x="4258733" y="4724400"/>
            <a:ext cx="138006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smtClean="0"/>
              <a:t>Limited NLP </a:t>
            </a:r>
            <a:r>
              <a:rPr lang="en-US" sz="1400" dirty="0"/>
              <a:t>JI</a:t>
            </a:r>
          </a:p>
        </p:txBody>
      </p:sp>
      <p:sp>
        <p:nvSpPr>
          <p:cNvPr id="13336" name="Line 30"/>
          <p:cNvSpPr>
            <a:spLocks noChangeShapeType="1"/>
          </p:cNvSpPr>
          <p:nvPr/>
        </p:nvSpPr>
        <p:spPr bwMode="auto">
          <a:xfrm>
            <a:off x="2362200" y="3429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7" name="Line 31"/>
          <p:cNvSpPr>
            <a:spLocks noChangeShapeType="1"/>
          </p:cNvSpPr>
          <p:nvPr/>
        </p:nvSpPr>
        <p:spPr bwMode="auto">
          <a:xfrm>
            <a:off x="23622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8" name="Line 32"/>
          <p:cNvSpPr>
            <a:spLocks noChangeShapeType="1"/>
          </p:cNvSpPr>
          <p:nvPr/>
        </p:nvSpPr>
        <p:spPr bwMode="auto">
          <a:xfrm>
            <a:off x="2362200" y="5029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9" name="Line 33"/>
          <p:cNvSpPr>
            <a:spLocks noChangeShapeType="1"/>
          </p:cNvSpPr>
          <p:nvPr/>
        </p:nvSpPr>
        <p:spPr bwMode="auto">
          <a:xfrm>
            <a:off x="2819400" y="61722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0" name="Text Box 34"/>
          <p:cNvSpPr txBox="1">
            <a:spLocks noChangeArrowheads="1"/>
          </p:cNvSpPr>
          <p:nvPr/>
        </p:nvSpPr>
        <p:spPr bwMode="auto">
          <a:xfrm>
            <a:off x="3670829" y="6172200"/>
            <a:ext cx="125042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efficiency</a:t>
            </a:r>
          </a:p>
        </p:txBody>
      </p:sp>
      <p:sp>
        <p:nvSpPr>
          <p:cNvPr id="13342" name="Text Box 36"/>
          <p:cNvSpPr txBox="1">
            <a:spLocks noChangeArrowheads="1"/>
          </p:cNvSpPr>
          <p:nvPr/>
        </p:nvSpPr>
        <p:spPr bwMode="auto">
          <a:xfrm rot="-5400000">
            <a:off x="-1145641" y="3523469"/>
            <a:ext cx="3420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smtClean="0"/>
              <a:t>   </a:t>
            </a:r>
            <a:r>
              <a:rPr lang="en-US" sz="1600" i="1" dirty="0" smtClean="0"/>
              <a:t>Use of available information</a:t>
            </a:r>
            <a:endParaRPr lang="en-US" sz="1600" i="1" dirty="0"/>
          </a:p>
        </p:txBody>
      </p:sp>
    </p:spTree>
    <p:extLst>
      <p:ext uri="{BB962C8B-B14F-4D97-AF65-F5344CB8AC3E}">
        <p14:creationId xmlns:p14="http://schemas.microsoft.com/office/powerpoint/2010/main" val="3605038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Another Point in the Space</a:t>
            </a:r>
            <a:endParaRPr lang="en-US" sz="3600" dirty="0"/>
          </a:p>
        </p:txBody>
      </p:sp>
      <p:sp>
        <p:nvSpPr>
          <p:cNvPr id="5" name="Content Placeholder 4"/>
          <p:cNvSpPr>
            <a:spLocks noGrp="1"/>
          </p:cNvSpPr>
          <p:nvPr>
            <p:ph idx="1"/>
          </p:nvPr>
        </p:nvSpPr>
        <p:spPr/>
        <p:txBody>
          <a:bodyPr>
            <a:noAutofit/>
          </a:bodyPr>
          <a:lstStyle/>
          <a:p>
            <a:r>
              <a:rPr lang="en-US" sz="2000" dirty="0" smtClean="0"/>
              <a:t>The “Hobbs” picture (“Interpretation as Abduction”) </a:t>
            </a:r>
          </a:p>
          <a:p>
            <a:r>
              <a:rPr lang="en-US" sz="2000" dirty="0" smtClean="0"/>
              <a:t>Every kind of information is represented in a single,  uniform way</a:t>
            </a:r>
          </a:p>
          <a:p>
            <a:r>
              <a:rPr lang="en-US" sz="2000" dirty="0" smtClean="0"/>
              <a:t>A single reasoning engine manipulating all such representations</a:t>
            </a:r>
          </a:p>
          <a:p>
            <a:r>
              <a:rPr lang="en-US" sz="2000" dirty="0" smtClean="0"/>
              <a:t>Our re-interpretation:  the representation language is a first-order language, over whose models a probability distribution is defined</a:t>
            </a:r>
          </a:p>
          <a:p>
            <a:pPr lvl="1"/>
            <a:r>
              <a:rPr lang="en-US" sz="2000" dirty="0" smtClean="0"/>
              <a:t>Here we deviate sharply from Hobbs et al.,  by sketching a fairly precise probabilistically-based formalism  </a:t>
            </a:r>
          </a:p>
          <a:p>
            <a:r>
              <a:rPr lang="en-US" sz="2000" dirty="0" smtClean="0"/>
              <a:t>Like the language of Markov Logic Networks (</a:t>
            </a:r>
            <a:r>
              <a:rPr lang="en-US" sz="2000" dirty="0" err="1" smtClean="0"/>
              <a:t>Domingos</a:t>
            </a:r>
            <a:r>
              <a:rPr lang="en-US" sz="2000" dirty="0" smtClean="0"/>
              <a:t>)</a:t>
            </a:r>
          </a:p>
          <a:p>
            <a:r>
              <a:rPr lang="en-US" sz="2000" dirty="0"/>
              <a:t>E</a:t>
            </a:r>
            <a:r>
              <a:rPr lang="en-US" sz="2000" dirty="0" smtClean="0"/>
              <a:t>ach </a:t>
            </a:r>
            <a:r>
              <a:rPr lang="en-US" sz="2000" dirty="0" err="1" smtClean="0"/>
              <a:t>wff</a:t>
            </a:r>
            <a:r>
              <a:rPr lang="en-US" sz="2000" dirty="0"/>
              <a:t> </a:t>
            </a:r>
            <a:r>
              <a:rPr lang="en-US" sz="2000" dirty="0" smtClean="0"/>
              <a:t>of the language of MLNs is a pair consisting of a </a:t>
            </a:r>
            <a:r>
              <a:rPr lang="en-US" sz="2000" dirty="0" err="1" smtClean="0"/>
              <a:t>wff</a:t>
            </a:r>
            <a:r>
              <a:rPr lang="en-US" sz="2000" dirty="0" smtClean="0"/>
              <a:t> of an FOL and a weight (representing a probability)</a:t>
            </a:r>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175592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Fully Extreme Picture</a:t>
            </a:r>
            <a:endParaRPr lang="en-US" sz="3600" dirty="0"/>
          </a:p>
        </p:txBody>
      </p:sp>
      <p:sp>
        <p:nvSpPr>
          <p:cNvPr id="3" name="Content Placeholder 2"/>
          <p:cNvSpPr>
            <a:spLocks noGrp="1"/>
          </p:cNvSpPr>
          <p:nvPr>
            <p:ph idx="1"/>
          </p:nvPr>
        </p:nvSpPr>
        <p:spPr/>
        <p:txBody>
          <a:bodyPr>
            <a:normAutofit/>
          </a:bodyPr>
          <a:lstStyle/>
          <a:p>
            <a:r>
              <a:rPr lang="en-US" sz="2800" dirty="0" smtClean="0"/>
              <a:t>Single,  </a:t>
            </a:r>
            <a:r>
              <a:rPr lang="en-US" sz="2800" dirty="0"/>
              <a:t>extremely expressive </a:t>
            </a:r>
            <a:r>
              <a:rPr lang="en-US" sz="2800" dirty="0" smtClean="0"/>
              <a:t>language</a:t>
            </a:r>
          </a:p>
          <a:p>
            <a:r>
              <a:rPr lang="en-US" sz="2800" dirty="0" smtClean="0"/>
              <a:t>Full P-FOLs</a:t>
            </a:r>
          </a:p>
          <a:p>
            <a:pPr lvl="1"/>
            <a:r>
              <a:rPr lang="en-US" dirty="0" smtClean="0"/>
              <a:t>Probabilities</a:t>
            </a:r>
            <a:r>
              <a:rPr lang="en-US" dirty="0"/>
              <a:t>/weights  are part of the </a:t>
            </a:r>
            <a:r>
              <a:rPr lang="en-US" dirty="0" smtClean="0"/>
              <a:t>language</a:t>
            </a:r>
          </a:p>
          <a:p>
            <a:r>
              <a:rPr lang="en-US" sz="2800" dirty="0" smtClean="0"/>
              <a:t>We can express </a:t>
            </a:r>
          </a:p>
          <a:p>
            <a:pPr lvl="1"/>
            <a:r>
              <a:rPr lang="en-US" sz="2400" dirty="0" smtClean="0"/>
              <a:t>Both  </a:t>
            </a:r>
            <a:r>
              <a:rPr lang="en-US" sz="2400" dirty="0"/>
              <a:t>categorical and </a:t>
            </a:r>
            <a:r>
              <a:rPr lang="en-US" sz="2400" i="1" dirty="0" smtClean="0"/>
              <a:t>statistical</a:t>
            </a:r>
            <a:r>
              <a:rPr lang="en-US" sz="2400" dirty="0" smtClean="0"/>
              <a:t> / </a:t>
            </a:r>
            <a:r>
              <a:rPr lang="en-US" sz="2400" i="1" dirty="0" smtClean="0"/>
              <a:t>probabilistic</a:t>
            </a:r>
            <a:r>
              <a:rPr lang="en-US" sz="2400" dirty="0" smtClean="0"/>
              <a:t> domain </a:t>
            </a:r>
            <a:r>
              <a:rPr lang="en-US" sz="2400" dirty="0"/>
              <a:t>theories</a:t>
            </a:r>
          </a:p>
          <a:p>
            <a:pPr lvl="1"/>
            <a:r>
              <a:rPr lang="en-US" dirty="0" smtClean="0"/>
              <a:t>Statistical / probabilistic  </a:t>
            </a:r>
            <a:r>
              <a:rPr lang="en-US" dirty="0"/>
              <a:t>NLP theories</a:t>
            </a:r>
          </a:p>
          <a:p>
            <a:pPr lvl="1"/>
            <a:r>
              <a:rPr lang="en-US" dirty="0"/>
              <a:t>bridge principles connecting domain and </a:t>
            </a:r>
            <a:r>
              <a:rPr lang="en-US" dirty="0" smtClean="0"/>
              <a:t>linguistic, e.g. lexical,   knowledge</a:t>
            </a:r>
          </a:p>
        </p:txBody>
      </p:sp>
    </p:spTree>
    <p:extLst>
      <p:ext uri="{BB962C8B-B14F-4D97-AF65-F5344CB8AC3E}">
        <p14:creationId xmlns:p14="http://schemas.microsoft.com/office/powerpoint/2010/main" val="96142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The Space</a:t>
            </a:r>
            <a:r>
              <a:rPr lang="en-US" dirty="0" smtClean="0"/>
              <a:t> of </a:t>
            </a:r>
            <a:r>
              <a:rPr lang="en-US" dirty="0"/>
              <a:t>Architectures</a:t>
            </a:r>
          </a:p>
        </p:txBody>
      </p:sp>
      <p:sp>
        <p:nvSpPr>
          <p:cNvPr id="13315" name="Rectangle 4"/>
          <p:cNvSpPr>
            <a:spLocks noChangeArrowheads="1"/>
          </p:cNvSpPr>
          <p:nvPr/>
        </p:nvSpPr>
        <p:spPr bwMode="auto">
          <a:xfrm>
            <a:off x="2825750" y="2667000"/>
            <a:ext cx="3458559" cy="305593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3316" name="Line 5"/>
          <p:cNvSpPr>
            <a:spLocks noChangeShapeType="1"/>
          </p:cNvSpPr>
          <p:nvPr/>
        </p:nvSpPr>
        <p:spPr bwMode="auto">
          <a:xfrm flipV="1">
            <a:off x="2819400" y="2598738"/>
            <a:ext cx="0" cy="3124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17" name="Line 6"/>
          <p:cNvSpPr>
            <a:spLocks noChangeShapeType="1"/>
          </p:cNvSpPr>
          <p:nvPr/>
        </p:nvSpPr>
        <p:spPr bwMode="auto">
          <a:xfrm>
            <a:off x="2819400" y="5722938"/>
            <a:ext cx="3581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18" name="Text Box 7"/>
          <p:cNvSpPr txBox="1">
            <a:spLocks noChangeArrowheads="1"/>
          </p:cNvSpPr>
          <p:nvPr/>
        </p:nvSpPr>
        <p:spPr bwMode="auto">
          <a:xfrm>
            <a:off x="6400800" y="5486400"/>
            <a:ext cx="1828800" cy="646113"/>
          </a:xfrm>
          <a:prstGeom prst="rect">
            <a:avLst/>
          </a:prstGeom>
          <a:noFill/>
          <a:ln w="9525">
            <a:noFill/>
            <a:miter lim="800000"/>
            <a:headEnd/>
            <a:tailEnd/>
          </a:ln>
        </p:spPr>
        <p:txBody>
          <a:bodyPr>
            <a:prstTxWarp prst="textNoShape">
              <a:avLst/>
            </a:prstTxWarp>
            <a:spAutoFit/>
          </a:bodyPr>
          <a:lstStyle/>
          <a:p>
            <a:r>
              <a:rPr lang="en-US"/>
              <a:t>Modular Decomposition</a:t>
            </a:r>
          </a:p>
        </p:txBody>
      </p:sp>
      <p:sp>
        <p:nvSpPr>
          <p:cNvPr id="13319" name="Text Box 8"/>
          <p:cNvSpPr txBox="1">
            <a:spLocks noChangeArrowheads="1"/>
          </p:cNvSpPr>
          <p:nvPr/>
        </p:nvSpPr>
        <p:spPr bwMode="auto">
          <a:xfrm>
            <a:off x="2362200" y="1600200"/>
            <a:ext cx="1238250" cy="1190625"/>
          </a:xfrm>
          <a:prstGeom prst="rect">
            <a:avLst/>
          </a:prstGeom>
          <a:noFill/>
          <a:ln w="9525">
            <a:noFill/>
            <a:miter lim="800000"/>
            <a:headEnd/>
            <a:tailEnd/>
          </a:ln>
        </p:spPr>
        <p:txBody>
          <a:bodyPr>
            <a:prstTxWarp prst="textNoShape">
              <a:avLst/>
            </a:prstTxWarp>
            <a:spAutoFit/>
          </a:bodyPr>
          <a:lstStyle/>
          <a:p>
            <a:r>
              <a:rPr lang="en-US"/>
              <a:t>Global</a:t>
            </a:r>
          </a:p>
          <a:p>
            <a:r>
              <a:rPr lang="en-US"/>
              <a:t>Evidence</a:t>
            </a:r>
          </a:p>
          <a:p>
            <a:r>
              <a:rPr lang="en-US"/>
              <a:t>Fusion</a:t>
            </a:r>
          </a:p>
          <a:p>
            <a:endParaRPr lang="en-US"/>
          </a:p>
        </p:txBody>
      </p:sp>
      <p:sp>
        <p:nvSpPr>
          <p:cNvPr id="13321" name="Text Box 10"/>
          <p:cNvSpPr txBox="1">
            <a:spLocks noChangeArrowheads="1"/>
          </p:cNvSpPr>
          <p:nvPr/>
        </p:nvSpPr>
        <p:spPr bwMode="auto">
          <a:xfrm>
            <a:off x="2209800" y="2667000"/>
            <a:ext cx="615950" cy="366713"/>
          </a:xfrm>
          <a:prstGeom prst="rect">
            <a:avLst/>
          </a:prstGeom>
          <a:noFill/>
          <a:ln w="9525">
            <a:noFill/>
            <a:miter lim="800000"/>
            <a:headEnd/>
            <a:tailEnd/>
          </a:ln>
        </p:spPr>
        <p:txBody>
          <a:bodyPr wrap="none">
            <a:prstTxWarp prst="textNoShape">
              <a:avLst/>
            </a:prstTxWarp>
            <a:spAutoFit/>
          </a:bodyPr>
          <a:lstStyle/>
          <a:p>
            <a:r>
              <a:rPr lang="en-US"/>
              <a:t>high</a:t>
            </a:r>
          </a:p>
        </p:txBody>
      </p:sp>
      <p:sp>
        <p:nvSpPr>
          <p:cNvPr id="13323" name="AutoShape 12"/>
          <p:cNvSpPr>
            <a:spLocks noChangeArrowheads="1"/>
          </p:cNvSpPr>
          <p:nvPr/>
        </p:nvSpPr>
        <p:spPr bwMode="auto">
          <a:xfrm>
            <a:off x="5980674" y="5459670"/>
            <a:ext cx="152400" cy="152400"/>
          </a:xfrm>
          <a:prstGeom prst="diamond">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13324" name="AutoShape 13"/>
          <p:cNvSpPr>
            <a:spLocks noChangeArrowheads="1"/>
          </p:cNvSpPr>
          <p:nvPr/>
        </p:nvSpPr>
        <p:spPr bwMode="auto">
          <a:xfrm>
            <a:off x="3166688" y="2706158"/>
            <a:ext cx="152400" cy="152400"/>
          </a:xfrm>
          <a:prstGeom prst="diamond">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13325" name="Text Box 14"/>
          <p:cNvSpPr txBox="1">
            <a:spLocks noChangeArrowheads="1"/>
          </p:cNvSpPr>
          <p:nvPr/>
        </p:nvSpPr>
        <p:spPr bwMode="auto">
          <a:xfrm>
            <a:off x="3048000" y="2819400"/>
            <a:ext cx="1387682" cy="523220"/>
          </a:xfrm>
          <a:prstGeom prst="rect">
            <a:avLst/>
          </a:prstGeom>
          <a:noFill/>
          <a:ln w="9525">
            <a:noFill/>
            <a:miter lim="800000"/>
            <a:headEnd/>
            <a:tailEnd/>
          </a:ln>
        </p:spPr>
        <p:txBody>
          <a:bodyPr wrap="square">
            <a:prstTxWarp prst="textNoShape">
              <a:avLst/>
            </a:prstTxWarp>
            <a:spAutoFit/>
          </a:bodyPr>
          <a:lstStyle/>
          <a:p>
            <a:r>
              <a:rPr lang="en-US" sz="1400" dirty="0" smtClean="0"/>
              <a:t>The Hobbs picture</a:t>
            </a:r>
          </a:p>
          <a:p>
            <a:r>
              <a:rPr lang="en-US" sz="1400" dirty="0" smtClean="0"/>
              <a:t>“</a:t>
            </a:r>
            <a:r>
              <a:rPr lang="en-US" sz="1400" dirty="0"/>
              <a:t>One big engine”</a:t>
            </a:r>
          </a:p>
        </p:txBody>
      </p:sp>
      <p:sp>
        <p:nvSpPr>
          <p:cNvPr id="13327" name="Text Box 16"/>
          <p:cNvSpPr txBox="1">
            <a:spLocks noChangeArrowheads="1"/>
          </p:cNvSpPr>
          <p:nvPr/>
        </p:nvSpPr>
        <p:spPr bwMode="auto">
          <a:xfrm>
            <a:off x="1066800" y="4724400"/>
            <a:ext cx="1524000" cy="461665"/>
          </a:xfrm>
          <a:prstGeom prst="rect">
            <a:avLst/>
          </a:prstGeom>
          <a:noFill/>
          <a:ln w="9525">
            <a:noFill/>
            <a:miter lim="800000"/>
            <a:headEnd/>
            <a:tailEnd/>
          </a:ln>
        </p:spPr>
        <p:txBody>
          <a:bodyPr>
            <a:prstTxWarp prst="textNoShape">
              <a:avLst/>
            </a:prstTxWarp>
            <a:spAutoFit/>
          </a:bodyPr>
          <a:lstStyle/>
          <a:p>
            <a:r>
              <a:rPr lang="en-US" sz="1200" dirty="0" smtClean="0"/>
              <a:t>Fusion of Linguistic Evidence</a:t>
            </a:r>
            <a:endParaRPr lang="en-US" sz="1200" dirty="0"/>
          </a:p>
        </p:txBody>
      </p:sp>
      <p:sp>
        <p:nvSpPr>
          <p:cNvPr id="13328" name="Text Box 17"/>
          <p:cNvSpPr txBox="1">
            <a:spLocks noChangeArrowheads="1"/>
          </p:cNvSpPr>
          <p:nvPr/>
        </p:nvSpPr>
        <p:spPr bwMode="auto">
          <a:xfrm>
            <a:off x="1066800" y="4038600"/>
            <a:ext cx="1692275" cy="461665"/>
          </a:xfrm>
          <a:prstGeom prst="rect">
            <a:avLst/>
          </a:prstGeom>
          <a:noFill/>
          <a:ln w="9525">
            <a:noFill/>
            <a:miter lim="800000"/>
            <a:headEnd/>
            <a:tailEnd/>
          </a:ln>
        </p:spPr>
        <p:txBody>
          <a:bodyPr>
            <a:prstTxWarp prst="textNoShape">
              <a:avLst/>
            </a:prstTxWarp>
            <a:spAutoFit/>
          </a:bodyPr>
          <a:lstStyle/>
          <a:p>
            <a:r>
              <a:rPr lang="en-US" sz="1200" dirty="0" smtClean="0"/>
              <a:t>Fusion of World Knowledge</a:t>
            </a:r>
            <a:endParaRPr lang="en-US" sz="1200" dirty="0"/>
          </a:p>
        </p:txBody>
      </p:sp>
      <p:sp>
        <p:nvSpPr>
          <p:cNvPr id="13331" name="Text Box 20"/>
          <p:cNvSpPr txBox="1">
            <a:spLocks noChangeArrowheads="1"/>
          </p:cNvSpPr>
          <p:nvPr/>
        </p:nvSpPr>
        <p:spPr bwMode="auto">
          <a:xfrm>
            <a:off x="1066800" y="3048000"/>
            <a:ext cx="1692275" cy="646331"/>
          </a:xfrm>
          <a:prstGeom prst="rect">
            <a:avLst/>
          </a:prstGeom>
          <a:noFill/>
          <a:ln w="9525">
            <a:noFill/>
            <a:miter lim="800000"/>
            <a:headEnd/>
            <a:tailEnd/>
          </a:ln>
        </p:spPr>
        <p:txBody>
          <a:bodyPr>
            <a:prstTxWarp prst="textNoShape">
              <a:avLst/>
            </a:prstTxWarp>
            <a:spAutoFit/>
          </a:bodyPr>
          <a:lstStyle/>
          <a:p>
            <a:r>
              <a:rPr lang="en-US" sz="1200" dirty="0" smtClean="0"/>
              <a:t>Fusion of World </a:t>
            </a:r>
            <a:r>
              <a:rPr lang="en-US" sz="1200" dirty="0"/>
              <a:t>Knowledge</a:t>
            </a:r>
          </a:p>
          <a:p>
            <a:r>
              <a:rPr lang="en-US" sz="1200" dirty="0"/>
              <a:t>and Linguistic Evidence</a:t>
            </a:r>
            <a:r>
              <a:rPr lang="en-US" sz="1200" dirty="0" smtClean="0"/>
              <a:t> </a:t>
            </a:r>
            <a:endParaRPr lang="en-US" sz="1200" dirty="0"/>
          </a:p>
        </p:txBody>
      </p:sp>
      <p:sp>
        <p:nvSpPr>
          <p:cNvPr id="13336" name="Line 30"/>
          <p:cNvSpPr>
            <a:spLocks noChangeShapeType="1"/>
          </p:cNvSpPr>
          <p:nvPr/>
        </p:nvSpPr>
        <p:spPr bwMode="auto">
          <a:xfrm>
            <a:off x="2362200" y="342900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37" name="Line 31"/>
          <p:cNvSpPr>
            <a:spLocks noChangeShapeType="1"/>
          </p:cNvSpPr>
          <p:nvPr/>
        </p:nvSpPr>
        <p:spPr bwMode="auto">
          <a:xfrm>
            <a:off x="2362200" y="426720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38" name="Line 32"/>
          <p:cNvSpPr>
            <a:spLocks noChangeShapeType="1"/>
          </p:cNvSpPr>
          <p:nvPr/>
        </p:nvSpPr>
        <p:spPr bwMode="auto">
          <a:xfrm>
            <a:off x="2368550" y="4914917"/>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39" name="Line 33"/>
          <p:cNvSpPr>
            <a:spLocks noChangeShapeType="1"/>
          </p:cNvSpPr>
          <p:nvPr/>
        </p:nvSpPr>
        <p:spPr bwMode="auto">
          <a:xfrm>
            <a:off x="2819400" y="6172200"/>
            <a:ext cx="2743200" cy="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3340" name="Text Box 34"/>
          <p:cNvSpPr txBox="1">
            <a:spLocks noChangeArrowheads="1"/>
          </p:cNvSpPr>
          <p:nvPr/>
        </p:nvSpPr>
        <p:spPr bwMode="auto">
          <a:xfrm>
            <a:off x="3711206" y="6172200"/>
            <a:ext cx="2421868" cy="369332"/>
          </a:xfrm>
          <a:prstGeom prst="rect">
            <a:avLst/>
          </a:prstGeom>
          <a:noFill/>
          <a:ln w="9525">
            <a:noFill/>
            <a:miter lim="800000"/>
            <a:headEnd/>
            <a:tailEnd/>
          </a:ln>
        </p:spPr>
        <p:txBody>
          <a:bodyPr wrap="square">
            <a:prstTxWarp prst="textNoShape">
              <a:avLst/>
            </a:prstTxWarp>
            <a:spAutoFit/>
          </a:bodyPr>
          <a:lstStyle/>
          <a:p>
            <a:r>
              <a:rPr lang="en-US" i="1" dirty="0" smtClean="0"/>
              <a:t>Modularity </a:t>
            </a:r>
            <a:endParaRPr lang="en-US" i="1" dirty="0"/>
          </a:p>
        </p:txBody>
      </p:sp>
      <p:sp>
        <p:nvSpPr>
          <p:cNvPr id="13342" name="Text Box 36"/>
          <p:cNvSpPr txBox="1">
            <a:spLocks noChangeArrowheads="1"/>
          </p:cNvSpPr>
          <p:nvPr/>
        </p:nvSpPr>
        <p:spPr bwMode="auto">
          <a:xfrm rot="-5400000">
            <a:off x="-1530807" y="3256039"/>
            <a:ext cx="4190332" cy="369332"/>
          </a:xfrm>
          <a:prstGeom prst="rect">
            <a:avLst/>
          </a:prstGeom>
          <a:noFill/>
          <a:ln w="9525">
            <a:noFill/>
            <a:miter lim="800000"/>
            <a:headEnd/>
            <a:tailEnd/>
          </a:ln>
        </p:spPr>
        <p:txBody>
          <a:bodyPr wrap="square">
            <a:prstTxWarp prst="textNoShape">
              <a:avLst/>
            </a:prstTxWarp>
            <a:spAutoFit/>
          </a:bodyPr>
          <a:lstStyle/>
          <a:p>
            <a:r>
              <a:rPr lang="en-US" i="1" dirty="0" smtClean="0"/>
              <a:t>Use of Totality of available  evidence</a:t>
            </a:r>
            <a:endParaRPr lang="en-US" i="1" dirty="0"/>
          </a:p>
        </p:txBody>
      </p:sp>
      <p:pic>
        <p:nvPicPr>
          <p:cNvPr id="31" name="Picture 30"/>
          <p:cNvPicPr>
            <a:picLocks noChangeAspect="1"/>
          </p:cNvPicPr>
          <p:nvPr/>
        </p:nvPicPr>
        <p:blipFill>
          <a:blip r:embed="rId2"/>
          <a:stretch>
            <a:fillRect/>
          </a:stretch>
        </p:blipFill>
        <p:spPr>
          <a:xfrm>
            <a:off x="6400800" y="3912929"/>
            <a:ext cx="1130555" cy="1622941"/>
          </a:xfrm>
          <a:prstGeom prst="rect">
            <a:avLst/>
          </a:prstGeom>
        </p:spPr>
      </p:pic>
      <p:pic>
        <p:nvPicPr>
          <p:cNvPr id="32" name="Picture 31"/>
          <p:cNvPicPr>
            <a:picLocks noChangeAspect="1"/>
          </p:cNvPicPr>
          <p:nvPr/>
        </p:nvPicPr>
        <p:blipFill>
          <a:blip r:embed="rId3"/>
          <a:stretch>
            <a:fillRect/>
          </a:stretch>
        </p:blipFill>
        <p:spPr>
          <a:xfrm>
            <a:off x="3386821" y="1143000"/>
            <a:ext cx="1208462" cy="1143000"/>
          </a:xfrm>
          <a:prstGeom prst="rect">
            <a:avLst/>
          </a:prstGeom>
        </p:spPr>
      </p:pic>
      <p:sp>
        <p:nvSpPr>
          <p:cNvPr id="29" name="AutoShape 12"/>
          <p:cNvSpPr>
            <a:spLocks noChangeArrowheads="1"/>
          </p:cNvSpPr>
          <p:nvPr/>
        </p:nvSpPr>
        <p:spPr bwMode="auto">
          <a:xfrm>
            <a:off x="4176873" y="4762517"/>
            <a:ext cx="152400" cy="1524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p>
        </p:txBody>
      </p:sp>
      <p:cxnSp>
        <p:nvCxnSpPr>
          <p:cNvPr id="3" name="Straight Arrow Connector 2"/>
          <p:cNvCxnSpPr/>
          <p:nvPr/>
        </p:nvCxnSpPr>
        <p:spPr>
          <a:xfrm flipV="1">
            <a:off x="838200" y="3033714"/>
            <a:ext cx="0" cy="21523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435682" y="4500265"/>
            <a:ext cx="932185" cy="369332"/>
          </a:xfrm>
          <a:prstGeom prst="rect">
            <a:avLst/>
          </a:prstGeom>
          <a:noFill/>
        </p:spPr>
        <p:txBody>
          <a:bodyPr wrap="square" rtlCol="0">
            <a:spAutoFit/>
          </a:bodyPr>
          <a:lstStyle/>
          <a:p>
            <a:r>
              <a:rPr lang="en-US" dirty="0" smtClean="0"/>
              <a:t>NLP JI</a:t>
            </a:r>
            <a:endParaRPr lang="en-US" dirty="0"/>
          </a:p>
        </p:txBody>
      </p:sp>
    </p:spTree>
    <p:extLst>
      <p:ext uri="{BB962C8B-B14F-4D97-AF65-F5344CB8AC3E}">
        <p14:creationId xmlns:p14="http://schemas.microsoft.com/office/powerpoint/2010/main" val="2728671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A Vision to Help Us Decide</a:t>
            </a:r>
            <a:br>
              <a:rPr lang="en-US" sz="3600" dirty="0" smtClean="0"/>
            </a:br>
            <a:r>
              <a:rPr lang="en-US" sz="3600" dirty="0" smtClean="0"/>
              <a:t>Where In This Space to Aim For </a:t>
            </a:r>
            <a:endParaRPr lang="en-US" sz="3600" dirty="0"/>
          </a:p>
        </p:txBody>
      </p:sp>
      <p:sp>
        <p:nvSpPr>
          <p:cNvPr id="6" name="Content Placeholder 5"/>
          <p:cNvSpPr>
            <a:spLocks noGrp="1"/>
          </p:cNvSpPr>
          <p:nvPr>
            <p:ph idx="1"/>
          </p:nvPr>
        </p:nvSpPr>
        <p:spPr>
          <a:xfrm>
            <a:off x="457200" y="1600200"/>
            <a:ext cx="8229600" cy="4792133"/>
          </a:xfrm>
        </p:spPr>
        <p:txBody>
          <a:bodyPr>
            <a:normAutofit fontScale="25000" lnSpcReduction="20000"/>
          </a:bodyPr>
          <a:lstStyle/>
          <a:p>
            <a:pPr marL="0" indent="0">
              <a:buNone/>
            </a:pPr>
            <a:r>
              <a:rPr lang="en-US" sz="11200" dirty="0"/>
              <a:t>Reading as a special mode of acquiring information (“knowledge”)</a:t>
            </a:r>
          </a:p>
          <a:p>
            <a:r>
              <a:rPr lang="en-US" sz="7400" dirty="0"/>
              <a:t>For the last 2,000 years, writing has been the dominant means of transferring knowledge among “non-intimates”, </a:t>
            </a:r>
            <a:r>
              <a:rPr lang="en-US" sz="7400" dirty="0" err="1"/>
              <a:t>non-family&amp;friends</a:t>
            </a:r>
            <a:r>
              <a:rPr lang="en-US" sz="7400" dirty="0"/>
              <a:t> </a:t>
            </a:r>
          </a:p>
          <a:p>
            <a:r>
              <a:rPr lang="en-US" sz="7400" dirty="0"/>
              <a:t>Most of human knowledge is most accessible to other humans through written material</a:t>
            </a:r>
          </a:p>
          <a:p>
            <a:r>
              <a:rPr lang="en-US" sz="7400" dirty="0"/>
              <a:t>Some crucial things to remember are:</a:t>
            </a:r>
          </a:p>
          <a:p>
            <a:pPr lvl="1"/>
            <a:r>
              <a:rPr lang="en-US" sz="7400" dirty="0"/>
              <a:t>A person brings background knowledge and beliefs to a new text</a:t>
            </a:r>
          </a:p>
          <a:p>
            <a:pPr lvl="1"/>
            <a:r>
              <a:rPr lang="en-US" sz="7400" dirty="0"/>
              <a:t>A person </a:t>
            </a:r>
            <a:r>
              <a:rPr lang="en-US" sz="7400" dirty="0" smtClean="0"/>
              <a:t>(often) has </a:t>
            </a:r>
            <a:r>
              <a:rPr lang="en-US" sz="7400" dirty="0"/>
              <a:t>a focus given by open questions/an information need, maybe just a mild interest</a:t>
            </a:r>
          </a:p>
          <a:p>
            <a:pPr lvl="1"/>
            <a:r>
              <a:rPr lang="en-US" sz="7400" dirty="0"/>
              <a:t>A person integrates information across multiple sentences and texts </a:t>
            </a:r>
          </a:p>
          <a:p>
            <a:pPr lvl="1"/>
            <a:r>
              <a:rPr lang="en-US" sz="7400" dirty="0"/>
              <a:t>A person combines mutually constraining information from multiple levels of linguistic analysis with existing </a:t>
            </a:r>
            <a:r>
              <a:rPr lang="en-US" sz="7400" dirty="0" smtClean="0"/>
              <a:t>knowledge</a:t>
            </a:r>
          </a:p>
          <a:p>
            <a:pPr lvl="1"/>
            <a:r>
              <a:rPr lang="en-US" sz="7400" dirty="0" smtClean="0"/>
              <a:t>But, typically, there is not much feedback from domain knowledge to the purely linguistic processing of the text, at least at sentence-level</a:t>
            </a:r>
          </a:p>
          <a:p>
            <a:pPr lvl="1"/>
            <a:r>
              <a:rPr lang="en-US" sz="7400" dirty="0" smtClean="0"/>
              <a:t>Only when the reading (= text-processing) hits a roadblock – some difficulty of interpretation</a:t>
            </a:r>
            <a:endParaRPr lang="en-US" sz="7400" dirty="0"/>
          </a:p>
          <a:p>
            <a:pPr marL="0" indent="0">
              <a:buNone/>
            </a:pPr>
            <a:r>
              <a:rPr lang="en-US" sz="7400" dirty="0"/>
              <a:t> </a:t>
            </a:r>
          </a:p>
          <a:p>
            <a:pPr marL="0" indent="0">
              <a:buNone/>
            </a:pPr>
            <a:endParaRPr lang="en-US" dirty="0"/>
          </a:p>
        </p:txBody>
      </p:sp>
    </p:spTree>
    <p:extLst>
      <p:ext uri="{BB962C8B-B14F-4D97-AF65-F5344CB8AC3E}">
        <p14:creationId xmlns:p14="http://schemas.microsoft.com/office/powerpoint/2010/main" val="3920273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PA-MR-pi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286322"/>
            <a:ext cx="8314267" cy="6012878"/>
          </a:xfrm>
          <a:prstGeom prst="rect">
            <a:avLst/>
          </a:prstGeom>
        </p:spPr>
      </p:pic>
    </p:spTree>
    <p:extLst>
      <p:ext uri="{BB962C8B-B14F-4D97-AF65-F5344CB8AC3E}">
        <p14:creationId xmlns:p14="http://schemas.microsoft.com/office/powerpoint/2010/main" val="2280481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Not Put It All Together? </a:t>
            </a:r>
            <a:br>
              <a:rPr lang="en-US" dirty="0" smtClean="0"/>
            </a:br>
            <a:r>
              <a:rPr lang="en-US" dirty="0" smtClean="0"/>
              <a:t>The Charms of Modularity</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300" i="1" dirty="0" smtClean="0"/>
              <a:t>Put aside the armchair Cognitive Psychology</a:t>
            </a:r>
          </a:p>
          <a:p>
            <a:pPr>
              <a:buNone/>
            </a:pPr>
            <a:r>
              <a:rPr lang="en-US" sz="3300" i="1" dirty="0" smtClean="0"/>
              <a:t>It’s all about Efficiency</a:t>
            </a:r>
            <a:r>
              <a:rPr lang="en-US" sz="3300" dirty="0" smtClean="0"/>
              <a:t> !! </a:t>
            </a:r>
          </a:p>
          <a:p>
            <a:r>
              <a:rPr lang="en-US" sz="2800" dirty="0" smtClean="0"/>
              <a:t>We already have many distinct, well-conceived and well-engineered (procedural) NLP components/modules</a:t>
            </a:r>
          </a:p>
          <a:p>
            <a:r>
              <a:rPr lang="en-US" sz="2800" dirty="0" smtClean="0"/>
              <a:t>Each of which represents an efficient mode of (linguistic) knowledge compilation</a:t>
            </a:r>
          </a:p>
          <a:p>
            <a:r>
              <a:rPr lang="en-US" sz="2800" dirty="0" smtClean="0"/>
              <a:t>It would be crazy to throw these away!!</a:t>
            </a:r>
          </a:p>
          <a:p>
            <a:r>
              <a:rPr lang="en-US" sz="2800" dirty="0" smtClean="0"/>
              <a:t>Moreover, joint probabilistic inference typically requires homogenous, declarative representations of all the random variables.</a:t>
            </a:r>
          </a:p>
          <a:p>
            <a:r>
              <a:rPr lang="en-US" sz="2800" dirty="0" smtClean="0"/>
              <a:t>Including all the random variables involved in modeling the linguistic phenomena would add immensely to the overall computational problem</a:t>
            </a:r>
          </a:p>
          <a:p>
            <a:r>
              <a:rPr lang="en-US" sz="2800" dirty="0" smtClean="0"/>
              <a:t>And for very little and infrequent gain</a:t>
            </a:r>
          </a:p>
          <a:p>
            <a:pPr marL="0" indent="0">
              <a:buNone/>
            </a:pPr>
            <a:endParaRPr lang="en-US" sz="2800" dirty="0" smtClean="0"/>
          </a:p>
          <a:p>
            <a:pPr lvl="1">
              <a:buNone/>
            </a:pPr>
            <a:endParaRPr lang="en-US" dirty="0" smtClean="0"/>
          </a:p>
          <a:p>
            <a:pPr>
              <a:buNone/>
            </a:pPr>
            <a:r>
              <a:rPr lang="en-US" sz="2800" dirty="0" smtClean="0"/>
              <a:t> </a:t>
            </a:r>
            <a:endParaRPr lang="en-US" sz="2800" dirty="0"/>
          </a:p>
        </p:txBody>
      </p:sp>
    </p:spTree>
    <p:extLst>
      <p:ext uri="{BB962C8B-B14F-4D97-AF65-F5344CB8AC3E}">
        <p14:creationId xmlns:p14="http://schemas.microsoft.com/office/powerpoint/2010/main" val="904460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Yet Other Dimensions of Efficiency</a:t>
            </a:r>
            <a:endParaRPr lang="en-US" sz="3600" dirty="0"/>
          </a:p>
        </p:txBody>
      </p:sp>
      <p:sp>
        <p:nvSpPr>
          <p:cNvPr id="3" name="Content Placeholder 2"/>
          <p:cNvSpPr>
            <a:spLocks noGrp="1"/>
          </p:cNvSpPr>
          <p:nvPr>
            <p:ph idx="1"/>
          </p:nvPr>
        </p:nvSpPr>
        <p:spPr/>
        <p:txBody>
          <a:bodyPr>
            <a:normAutofit fontScale="92500"/>
          </a:bodyPr>
          <a:lstStyle/>
          <a:p>
            <a:r>
              <a:rPr lang="en-US" sz="2800" dirty="0" smtClean="0"/>
              <a:t>Efficiency </a:t>
            </a:r>
            <a:r>
              <a:rPr lang="en-US" sz="2800" dirty="0"/>
              <a:t>of  Design and “Knowledge Acquisition”</a:t>
            </a:r>
          </a:p>
          <a:p>
            <a:pPr lvl="1"/>
            <a:r>
              <a:rPr lang="en-US" dirty="0"/>
              <a:t>Specialized knowledge about special structures (algebraic/topological/ …) is often more naturally,  compactly and usefully expressed in terms of algorithms over special data structures</a:t>
            </a:r>
          </a:p>
          <a:p>
            <a:pPr lvl="1"/>
            <a:r>
              <a:rPr lang="en-US" dirty="0"/>
              <a:t>Graph-theoretic / tree-theoretic algorithms vs. proof in the (first-order) theory of graphs or trees,  especially for special classes of graphs or </a:t>
            </a:r>
            <a:r>
              <a:rPr lang="en-US" dirty="0" smtClean="0"/>
              <a:t>trees</a:t>
            </a:r>
          </a:p>
          <a:p>
            <a:pPr lvl="1"/>
            <a:r>
              <a:rPr lang="en-US" dirty="0" smtClean="0"/>
              <a:t>Even more so:  where the information has to be modeled probabilistically to account for uncertainty</a:t>
            </a:r>
            <a:endParaRPr lang="en-US" dirty="0"/>
          </a:p>
          <a:p>
            <a:pPr marL="0" indent="0">
              <a:buNone/>
            </a:pPr>
            <a:endParaRPr lang="en-US" dirty="0"/>
          </a:p>
        </p:txBody>
      </p:sp>
    </p:spTree>
    <p:extLst>
      <p:ext uri="{BB962C8B-B14F-4D97-AF65-F5344CB8AC3E}">
        <p14:creationId xmlns:p14="http://schemas.microsoft.com/office/powerpoint/2010/main" val="177759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The Space</a:t>
            </a:r>
            <a:r>
              <a:rPr lang="en-US" dirty="0" smtClean="0"/>
              <a:t> of </a:t>
            </a:r>
            <a:r>
              <a:rPr lang="en-US" dirty="0"/>
              <a:t>Architectures</a:t>
            </a:r>
          </a:p>
        </p:txBody>
      </p:sp>
      <p:sp>
        <p:nvSpPr>
          <p:cNvPr id="13315" name="Rectangle 4"/>
          <p:cNvSpPr>
            <a:spLocks noChangeArrowheads="1"/>
          </p:cNvSpPr>
          <p:nvPr/>
        </p:nvSpPr>
        <p:spPr bwMode="auto">
          <a:xfrm>
            <a:off x="2825750" y="2646064"/>
            <a:ext cx="3458559" cy="307687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dirty="0"/>
          </a:p>
        </p:txBody>
      </p:sp>
      <p:sp>
        <p:nvSpPr>
          <p:cNvPr id="13316" name="Line 5"/>
          <p:cNvSpPr>
            <a:spLocks noChangeShapeType="1"/>
          </p:cNvSpPr>
          <p:nvPr/>
        </p:nvSpPr>
        <p:spPr bwMode="auto">
          <a:xfrm flipV="1">
            <a:off x="2819400" y="2598738"/>
            <a:ext cx="0" cy="3124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17" name="Line 6"/>
          <p:cNvSpPr>
            <a:spLocks noChangeShapeType="1"/>
          </p:cNvSpPr>
          <p:nvPr/>
        </p:nvSpPr>
        <p:spPr bwMode="auto">
          <a:xfrm>
            <a:off x="2819400" y="5722938"/>
            <a:ext cx="3581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18" name="Text Box 7"/>
          <p:cNvSpPr txBox="1">
            <a:spLocks noChangeArrowheads="1"/>
          </p:cNvSpPr>
          <p:nvPr/>
        </p:nvSpPr>
        <p:spPr bwMode="auto">
          <a:xfrm>
            <a:off x="6400800" y="5486400"/>
            <a:ext cx="1828800" cy="646113"/>
          </a:xfrm>
          <a:prstGeom prst="rect">
            <a:avLst/>
          </a:prstGeom>
          <a:noFill/>
          <a:ln w="9525">
            <a:noFill/>
            <a:miter lim="800000"/>
            <a:headEnd/>
            <a:tailEnd/>
          </a:ln>
        </p:spPr>
        <p:txBody>
          <a:bodyPr>
            <a:prstTxWarp prst="textNoShape">
              <a:avLst/>
            </a:prstTxWarp>
            <a:spAutoFit/>
          </a:bodyPr>
          <a:lstStyle/>
          <a:p>
            <a:r>
              <a:rPr lang="en-US"/>
              <a:t>Modular Decomposition</a:t>
            </a:r>
          </a:p>
        </p:txBody>
      </p:sp>
      <p:sp>
        <p:nvSpPr>
          <p:cNvPr id="13319" name="Text Box 8"/>
          <p:cNvSpPr txBox="1">
            <a:spLocks noChangeArrowheads="1"/>
          </p:cNvSpPr>
          <p:nvPr/>
        </p:nvSpPr>
        <p:spPr bwMode="auto">
          <a:xfrm>
            <a:off x="2362200" y="1600200"/>
            <a:ext cx="1238250" cy="1190625"/>
          </a:xfrm>
          <a:prstGeom prst="rect">
            <a:avLst/>
          </a:prstGeom>
          <a:noFill/>
          <a:ln w="9525">
            <a:noFill/>
            <a:miter lim="800000"/>
            <a:headEnd/>
            <a:tailEnd/>
          </a:ln>
        </p:spPr>
        <p:txBody>
          <a:bodyPr>
            <a:prstTxWarp prst="textNoShape">
              <a:avLst/>
            </a:prstTxWarp>
            <a:spAutoFit/>
          </a:bodyPr>
          <a:lstStyle/>
          <a:p>
            <a:r>
              <a:rPr lang="en-US"/>
              <a:t>Global</a:t>
            </a:r>
          </a:p>
          <a:p>
            <a:r>
              <a:rPr lang="en-US"/>
              <a:t>Evidence</a:t>
            </a:r>
          </a:p>
          <a:p>
            <a:r>
              <a:rPr lang="en-US"/>
              <a:t>Fusion</a:t>
            </a:r>
          </a:p>
          <a:p>
            <a:endParaRPr lang="en-US"/>
          </a:p>
        </p:txBody>
      </p:sp>
      <p:sp>
        <p:nvSpPr>
          <p:cNvPr id="13321" name="Text Box 10"/>
          <p:cNvSpPr txBox="1">
            <a:spLocks noChangeArrowheads="1"/>
          </p:cNvSpPr>
          <p:nvPr/>
        </p:nvSpPr>
        <p:spPr bwMode="auto">
          <a:xfrm>
            <a:off x="2209800" y="2667000"/>
            <a:ext cx="615950" cy="366713"/>
          </a:xfrm>
          <a:prstGeom prst="rect">
            <a:avLst/>
          </a:prstGeom>
          <a:noFill/>
          <a:ln w="9525">
            <a:noFill/>
            <a:miter lim="800000"/>
            <a:headEnd/>
            <a:tailEnd/>
          </a:ln>
        </p:spPr>
        <p:txBody>
          <a:bodyPr wrap="none">
            <a:prstTxWarp prst="textNoShape">
              <a:avLst/>
            </a:prstTxWarp>
            <a:spAutoFit/>
          </a:bodyPr>
          <a:lstStyle/>
          <a:p>
            <a:r>
              <a:rPr lang="en-US"/>
              <a:t>high</a:t>
            </a:r>
          </a:p>
        </p:txBody>
      </p:sp>
      <p:sp>
        <p:nvSpPr>
          <p:cNvPr id="13323" name="AutoShape 12"/>
          <p:cNvSpPr>
            <a:spLocks noChangeArrowheads="1"/>
          </p:cNvSpPr>
          <p:nvPr/>
        </p:nvSpPr>
        <p:spPr bwMode="auto">
          <a:xfrm>
            <a:off x="5980674" y="5459670"/>
            <a:ext cx="152400" cy="152400"/>
          </a:xfrm>
          <a:prstGeom prst="diamond">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13324" name="AutoShape 13"/>
          <p:cNvSpPr>
            <a:spLocks noChangeArrowheads="1"/>
          </p:cNvSpPr>
          <p:nvPr/>
        </p:nvSpPr>
        <p:spPr bwMode="auto">
          <a:xfrm>
            <a:off x="2895600" y="2652183"/>
            <a:ext cx="152400" cy="152400"/>
          </a:xfrm>
          <a:prstGeom prst="diamond">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13325" name="Text Box 14"/>
          <p:cNvSpPr txBox="1">
            <a:spLocks noChangeArrowheads="1"/>
          </p:cNvSpPr>
          <p:nvPr/>
        </p:nvSpPr>
        <p:spPr bwMode="auto">
          <a:xfrm>
            <a:off x="3048000" y="2819400"/>
            <a:ext cx="1387682" cy="523220"/>
          </a:xfrm>
          <a:prstGeom prst="rect">
            <a:avLst/>
          </a:prstGeom>
          <a:noFill/>
          <a:ln w="9525">
            <a:noFill/>
            <a:miter lim="800000"/>
            <a:headEnd/>
            <a:tailEnd/>
          </a:ln>
        </p:spPr>
        <p:txBody>
          <a:bodyPr wrap="square">
            <a:prstTxWarp prst="textNoShape">
              <a:avLst/>
            </a:prstTxWarp>
            <a:spAutoFit/>
          </a:bodyPr>
          <a:lstStyle/>
          <a:p>
            <a:r>
              <a:rPr lang="en-US" sz="1400" dirty="0" smtClean="0"/>
              <a:t>The Hobbs picture</a:t>
            </a:r>
          </a:p>
          <a:p>
            <a:r>
              <a:rPr lang="en-US" sz="1400" dirty="0" smtClean="0"/>
              <a:t>“</a:t>
            </a:r>
            <a:r>
              <a:rPr lang="en-US" sz="1400" dirty="0"/>
              <a:t>One big engine”</a:t>
            </a:r>
          </a:p>
        </p:txBody>
      </p:sp>
      <p:sp>
        <p:nvSpPr>
          <p:cNvPr id="13327" name="Text Box 16"/>
          <p:cNvSpPr txBox="1">
            <a:spLocks noChangeArrowheads="1"/>
          </p:cNvSpPr>
          <p:nvPr/>
        </p:nvSpPr>
        <p:spPr bwMode="auto">
          <a:xfrm>
            <a:off x="1066800" y="4724400"/>
            <a:ext cx="1524000" cy="461665"/>
          </a:xfrm>
          <a:prstGeom prst="rect">
            <a:avLst/>
          </a:prstGeom>
          <a:noFill/>
          <a:ln w="9525">
            <a:noFill/>
            <a:miter lim="800000"/>
            <a:headEnd/>
            <a:tailEnd/>
          </a:ln>
        </p:spPr>
        <p:txBody>
          <a:bodyPr>
            <a:prstTxWarp prst="textNoShape">
              <a:avLst/>
            </a:prstTxWarp>
            <a:spAutoFit/>
          </a:bodyPr>
          <a:lstStyle/>
          <a:p>
            <a:r>
              <a:rPr lang="en-US" sz="1200" dirty="0" smtClean="0"/>
              <a:t>Fusion of Linguistic Evidence</a:t>
            </a:r>
            <a:endParaRPr lang="en-US" sz="1200" dirty="0"/>
          </a:p>
        </p:txBody>
      </p:sp>
      <p:sp>
        <p:nvSpPr>
          <p:cNvPr id="13328" name="Text Box 17"/>
          <p:cNvSpPr txBox="1">
            <a:spLocks noChangeArrowheads="1"/>
          </p:cNvSpPr>
          <p:nvPr/>
        </p:nvSpPr>
        <p:spPr bwMode="auto">
          <a:xfrm>
            <a:off x="1066800" y="4038600"/>
            <a:ext cx="1692275" cy="461665"/>
          </a:xfrm>
          <a:prstGeom prst="rect">
            <a:avLst/>
          </a:prstGeom>
          <a:noFill/>
          <a:ln w="9525">
            <a:noFill/>
            <a:miter lim="800000"/>
            <a:headEnd/>
            <a:tailEnd/>
          </a:ln>
        </p:spPr>
        <p:txBody>
          <a:bodyPr>
            <a:prstTxWarp prst="textNoShape">
              <a:avLst/>
            </a:prstTxWarp>
            <a:spAutoFit/>
          </a:bodyPr>
          <a:lstStyle/>
          <a:p>
            <a:r>
              <a:rPr lang="en-US" sz="1200" dirty="0" smtClean="0"/>
              <a:t>Fusion of World Knowledge</a:t>
            </a:r>
            <a:endParaRPr lang="en-US" sz="1200" dirty="0"/>
          </a:p>
        </p:txBody>
      </p:sp>
      <p:sp>
        <p:nvSpPr>
          <p:cNvPr id="13331" name="Text Box 20"/>
          <p:cNvSpPr txBox="1">
            <a:spLocks noChangeArrowheads="1"/>
          </p:cNvSpPr>
          <p:nvPr/>
        </p:nvSpPr>
        <p:spPr bwMode="auto">
          <a:xfrm>
            <a:off x="1066800" y="3048000"/>
            <a:ext cx="1692275" cy="646331"/>
          </a:xfrm>
          <a:prstGeom prst="rect">
            <a:avLst/>
          </a:prstGeom>
          <a:noFill/>
          <a:ln w="9525">
            <a:noFill/>
            <a:miter lim="800000"/>
            <a:headEnd/>
            <a:tailEnd/>
          </a:ln>
        </p:spPr>
        <p:txBody>
          <a:bodyPr>
            <a:prstTxWarp prst="textNoShape">
              <a:avLst/>
            </a:prstTxWarp>
            <a:spAutoFit/>
          </a:bodyPr>
          <a:lstStyle/>
          <a:p>
            <a:r>
              <a:rPr lang="en-US" sz="1200" dirty="0" smtClean="0"/>
              <a:t>Fusion of World </a:t>
            </a:r>
            <a:r>
              <a:rPr lang="en-US" sz="1200" dirty="0"/>
              <a:t>Knowledge</a:t>
            </a:r>
          </a:p>
          <a:p>
            <a:r>
              <a:rPr lang="en-US" sz="1200" dirty="0"/>
              <a:t>and Linguistic Evidence</a:t>
            </a:r>
            <a:r>
              <a:rPr lang="en-US" sz="1200" dirty="0" smtClean="0"/>
              <a:t> </a:t>
            </a:r>
            <a:endParaRPr lang="en-US" sz="1200" dirty="0"/>
          </a:p>
        </p:txBody>
      </p:sp>
      <p:sp>
        <p:nvSpPr>
          <p:cNvPr id="13336" name="Line 30"/>
          <p:cNvSpPr>
            <a:spLocks noChangeShapeType="1"/>
          </p:cNvSpPr>
          <p:nvPr/>
        </p:nvSpPr>
        <p:spPr bwMode="auto">
          <a:xfrm>
            <a:off x="2362200" y="342900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37" name="Line 31"/>
          <p:cNvSpPr>
            <a:spLocks noChangeShapeType="1"/>
          </p:cNvSpPr>
          <p:nvPr/>
        </p:nvSpPr>
        <p:spPr bwMode="auto">
          <a:xfrm>
            <a:off x="2362200" y="426720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38" name="Line 32"/>
          <p:cNvSpPr>
            <a:spLocks noChangeShapeType="1"/>
          </p:cNvSpPr>
          <p:nvPr/>
        </p:nvSpPr>
        <p:spPr bwMode="auto">
          <a:xfrm>
            <a:off x="2368550" y="4914917"/>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339" name="Line 33"/>
          <p:cNvSpPr>
            <a:spLocks noChangeShapeType="1"/>
          </p:cNvSpPr>
          <p:nvPr/>
        </p:nvSpPr>
        <p:spPr bwMode="auto">
          <a:xfrm>
            <a:off x="2819400" y="6172200"/>
            <a:ext cx="2743200" cy="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3340" name="Text Box 34"/>
          <p:cNvSpPr txBox="1">
            <a:spLocks noChangeArrowheads="1"/>
          </p:cNvSpPr>
          <p:nvPr/>
        </p:nvSpPr>
        <p:spPr bwMode="auto">
          <a:xfrm>
            <a:off x="3711206" y="6172200"/>
            <a:ext cx="2421868" cy="369332"/>
          </a:xfrm>
          <a:prstGeom prst="rect">
            <a:avLst/>
          </a:prstGeom>
          <a:noFill/>
          <a:ln w="9525">
            <a:noFill/>
            <a:miter lim="800000"/>
            <a:headEnd/>
            <a:tailEnd/>
          </a:ln>
        </p:spPr>
        <p:txBody>
          <a:bodyPr wrap="square">
            <a:prstTxWarp prst="textNoShape">
              <a:avLst/>
            </a:prstTxWarp>
            <a:spAutoFit/>
          </a:bodyPr>
          <a:lstStyle/>
          <a:p>
            <a:r>
              <a:rPr lang="en-US" i="1" dirty="0" smtClean="0"/>
              <a:t>Modularity </a:t>
            </a:r>
            <a:endParaRPr lang="en-US" i="1" dirty="0"/>
          </a:p>
        </p:txBody>
      </p:sp>
      <p:sp>
        <p:nvSpPr>
          <p:cNvPr id="13342" name="Text Box 36"/>
          <p:cNvSpPr txBox="1">
            <a:spLocks noChangeArrowheads="1"/>
          </p:cNvSpPr>
          <p:nvPr/>
        </p:nvSpPr>
        <p:spPr bwMode="auto">
          <a:xfrm rot="-5400000">
            <a:off x="-1530807" y="3256039"/>
            <a:ext cx="4190332" cy="369332"/>
          </a:xfrm>
          <a:prstGeom prst="rect">
            <a:avLst/>
          </a:prstGeom>
          <a:noFill/>
          <a:ln w="9525">
            <a:noFill/>
            <a:miter lim="800000"/>
            <a:headEnd/>
            <a:tailEnd/>
          </a:ln>
        </p:spPr>
        <p:txBody>
          <a:bodyPr wrap="square">
            <a:prstTxWarp prst="textNoShape">
              <a:avLst/>
            </a:prstTxWarp>
            <a:spAutoFit/>
          </a:bodyPr>
          <a:lstStyle/>
          <a:p>
            <a:r>
              <a:rPr lang="en-US" i="1" dirty="0" smtClean="0"/>
              <a:t>Use of Totality of available  evidence</a:t>
            </a:r>
            <a:endParaRPr lang="en-US" i="1" dirty="0"/>
          </a:p>
        </p:txBody>
      </p:sp>
      <p:pic>
        <p:nvPicPr>
          <p:cNvPr id="31" name="Picture 30"/>
          <p:cNvPicPr>
            <a:picLocks noChangeAspect="1"/>
          </p:cNvPicPr>
          <p:nvPr/>
        </p:nvPicPr>
        <p:blipFill>
          <a:blip r:embed="rId2"/>
          <a:stretch>
            <a:fillRect/>
          </a:stretch>
        </p:blipFill>
        <p:spPr>
          <a:xfrm>
            <a:off x="6400800" y="3912929"/>
            <a:ext cx="1130555" cy="1622941"/>
          </a:xfrm>
          <a:prstGeom prst="rect">
            <a:avLst/>
          </a:prstGeom>
        </p:spPr>
      </p:pic>
      <p:pic>
        <p:nvPicPr>
          <p:cNvPr id="32" name="Picture 31"/>
          <p:cNvPicPr>
            <a:picLocks noChangeAspect="1"/>
          </p:cNvPicPr>
          <p:nvPr/>
        </p:nvPicPr>
        <p:blipFill>
          <a:blip r:embed="rId3"/>
          <a:stretch>
            <a:fillRect/>
          </a:stretch>
        </p:blipFill>
        <p:spPr>
          <a:xfrm>
            <a:off x="3386821" y="1143000"/>
            <a:ext cx="1208462" cy="1143000"/>
          </a:xfrm>
          <a:prstGeom prst="rect">
            <a:avLst/>
          </a:prstGeom>
        </p:spPr>
      </p:pic>
      <p:sp>
        <p:nvSpPr>
          <p:cNvPr id="29" name="AutoShape 12"/>
          <p:cNvSpPr>
            <a:spLocks noChangeArrowheads="1"/>
          </p:cNvSpPr>
          <p:nvPr/>
        </p:nvSpPr>
        <p:spPr bwMode="auto">
          <a:xfrm>
            <a:off x="4716359" y="3760529"/>
            <a:ext cx="152400" cy="1524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p>
        </p:txBody>
      </p:sp>
      <p:cxnSp>
        <p:nvCxnSpPr>
          <p:cNvPr id="3" name="Straight Arrow Connector 2"/>
          <p:cNvCxnSpPr/>
          <p:nvPr/>
        </p:nvCxnSpPr>
        <p:spPr>
          <a:xfrm flipV="1">
            <a:off x="838200" y="3033714"/>
            <a:ext cx="0" cy="21523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234267" y="4648200"/>
            <a:ext cx="1117600" cy="369332"/>
          </a:xfrm>
          <a:prstGeom prst="rect">
            <a:avLst/>
          </a:prstGeom>
          <a:noFill/>
        </p:spPr>
        <p:txBody>
          <a:bodyPr wrap="square" rtlCol="0">
            <a:spAutoFit/>
          </a:bodyPr>
          <a:lstStyle/>
          <a:p>
            <a:r>
              <a:rPr lang="en-US" dirty="0" smtClean="0"/>
              <a:t>NLP JI</a:t>
            </a:r>
            <a:endParaRPr lang="en-US" dirty="0"/>
          </a:p>
        </p:txBody>
      </p:sp>
      <p:sp>
        <p:nvSpPr>
          <p:cNvPr id="26" name="AutoShape 12"/>
          <p:cNvSpPr>
            <a:spLocks noChangeArrowheads="1"/>
          </p:cNvSpPr>
          <p:nvPr/>
        </p:nvSpPr>
        <p:spPr bwMode="auto">
          <a:xfrm>
            <a:off x="3166688" y="4800600"/>
            <a:ext cx="152400" cy="152400"/>
          </a:xfrm>
          <a:prstGeom prst="diamond">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p>
        </p:txBody>
      </p:sp>
      <p:sp>
        <p:nvSpPr>
          <p:cNvPr id="4" name="TextBox 3"/>
          <p:cNvSpPr txBox="1"/>
          <p:nvPr/>
        </p:nvSpPr>
        <p:spPr>
          <a:xfrm>
            <a:off x="3834974" y="3547533"/>
            <a:ext cx="1033785" cy="646331"/>
          </a:xfrm>
          <a:prstGeom prst="rect">
            <a:avLst/>
          </a:prstGeom>
          <a:noFill/>
        </p:spPr>
        <p:txBody>
          <a:bodyPr wrap="square" rtlCol="0">
            <a:spAutoFit/>
          </a:bodyPr>
          <a:lstStyle/>
          <a:p>
            <a:r>
              <a:rPr lang="en-US" dirty="0" smtClean="0"/>
              <a:t>Sweet Spot??</a:t>
            </a:r>
            <a:endParaRPr lang="en-US" dirty="0"/>
          </a:p>
        </p:txBody>
      </p:sp>
    </p:spTree>
    <p:extLst>
      <p:ext uri="{BB962C8B-B14F-4D97-AF65-F5344CB8AC3E}">
        <p14:creationId xmlns:p14="http://schemas.microsoft.com/office/powerpoint/2010/main" val="1908119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Final (?) Picture</a:t>
            </a:r>
            <a:endParaRPr lang="en-US" sz="3600" dirty="0"/>
          </a:p>
        </p:txBody>
      </p:sp>
      <p:sp>
        <p:nvSpPr>
          <p:cNvPr id="3" name="Content Placeholder 2"/>
          <p:cNvSpPr>
            <a:spLocks noGrp="1"/>
          </p:cNvSpPr>
          <p:nvPr>
            <p:ph idx="1"/>
          </p:nvPr>
        </p:nvSpPr>
        <p:spPr/>
        <p:txBody>
          <a:bodyPr>
            <a:normAutofit fontScale="92500" lnSpcReduction="10000"/>
          </a:bodyPr>
          <a:lstStyle/>
          <a:p>
            <a:r>
              <a:rPr lang="en-US" sz="2800" dirty="0" smtClean="0"/>
              <a:t>Modularity at the level of NLP components, but</a:t>
            </a:r>
          </a:p>
          <a:p>
            <a:pPr lvl="1"/>
            <a:r>
              <a:rPr lang="en-US" sz="2400" dirty="0" smtClean="0"/>
              <a:t>With a mixture of joint inference among modules where beneficial</a:t>
            </a:r>
          </a:p>
          <a:p>
            <a:r>
              <a:rPr lang="en-US" sz="2800" dirty="0" smtClean="0"/>
              <a:t>Final output of NLP is a probability distribution over full-sentence analyses </a:t>
            </a:r>
          </a:p>
          <a:p>
            <a:r>
              <a:rPr lang="en-US" sz="2800" dirty="0" smtClean="0"/>
              <a:t>That is translated into input to a Probabilistic First-Order </a:t>
            </a:r>
            <a:r>
              <a:rPr lang="en-US" sz="2800" dirty="0" err="1" smtClean="0"/>
              <a:t>Reasoner</a:t>
            </a:r>
            <a:r>
              <a:rPr lang="en-US" sz="2800" dirty="0" smtClean="0"/>
              <a:t>, which also</a:t>
            </a:r>
          </a:p>
          <a:p>
            <a:r>
              <a:rPr lang="en-US" sz="2800" dirty="0" smtClean="0"/>
              <a:t>Contains expressions of (typically uncertain) domain knowledge</a:t>
            </a:r>
          </a:p>
          <a:p>
            <a:r>
              <a:rPr lang="en-US" sz="2800" dirty="0" smtClean="0"/>
              <a:t>For Joint Inference, where the NLP output is taken as </a:t>
            </a:r>
            <a:r>
              <a:rPr lang="en-US" sz="2800" i="1" dirty="0" smtClean="0"/>
              <a:t>uncertain </a:t>
            </a:r>
            <a:r>
              <a:rPr lang="en-US" sz="2800" dirty="0" smtClean="0"/>
              <a:t>evidence</a:t>
            </a:r>
          </a:p>
        </p:txBody>
      </p:sp>
    </p:spTree>
    <p:extLst>
      <p:ext uri="{BB962C8B-B14F-4D97-AF65-F5344CB8AC3E}">
        <p14:creationId xmlns:p14="http://schemas.microsoft.com/office/powerpoint/2010/main" val="2120117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Final Word</a:t>
            </a:r>
            <a:endParaRPr lang="en-US" sz="3600" dirty="0"/>
          </a:p>
        </p:txBody>
      </p:sp>
      <p:sp>
        <p:nvSpPr>
          <p:cNvPr id="3" name="Content Placeholder 2"/>
          <p:cNvSpPr>
            <a:spLocks noGrp="1"/>
          </p:cNvSpPr>
          <p:nvPr>
            <p:ph idx="1"/>
          </p:nvPr>
        </p:nvSpPr>
        <p:spPr/>
        <p:txBody>
          <a:bodyPr/>
          <a:lstStyle/>
          <a:p>
            <a:r>
              <a:rPr lang="en-US" dirty="0" smtClean="0"/>
              <a:t>The foregoing </a:t>
            </a:r>
            <a:r>
              <a:rPr lang="en-US" i="1" dirty="0" smtClean="0"/>
              <a:t>is</a:t>
            </a:r>
            <a:r>
              <a:rPr lang="en-US" dirty="0" smtClean="0"/>
              <a:t> a promising approach</a:t>
            </a:r>
            <a:endParaRPr lang="en-US" dirty="0"/>
          </a:p>
        </p:txBody>
      </p:sp>
    </p:spTree>
    <p:extLst>
      <p:ext uri="{BB962C8B-B14F-4D97-AF65-F5344CB8AC3E}">
        <p14:creationId xmlns:p14="http://schemas.microsoft.com/office/powerpoint/2010/main" val="249818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Wonky Backup Slides</a:t>
            </a:r>
            <a:endParaRPr lang="en-US" dirty="0"/>
          </a:p>
        </p:txBody>
      </p:sp>
    </p:spTree>
    <p:extLst>
      <p:ext uri="{BB962C8B-B14F-4D97-AF65-F5344CB8AC3E}">
        <p14:creationId xmlns:p14="http://schemas.microsoft.com/office/powerpoint/2010/main" val="938413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p:txBody>
          <a:bodyPr>
            <a:noAutofit/>
          </a:bodyPr>
          <a:lstStyle/>
          <a:p>
            <a:r>
              <a:rPr lang="en-US" sz="3600" dirty="0" smtClean="0"/>
              <a:t>Reading </a:t>
            </a:r>
            <a:r>
              <a:rPr lang="en-US" sz="3600" dirty="0"/>
              <a:t>as a special mode of acquiring evidence</a:t>
            </a:r>
          </a:p>
        </p:txBody>
      </p:sp>
      <p:sp>
        <p:nvSpPr>
          <p:cNvPr id="27655" name="Rectangle 7"/>
          <p:cNvSpPr>
            <a:spLocks noGrp="1" noChangeArrowheads="1"/>
          </p:cNvSpPr>
          <p:nvPr>
            <p:ph type="body" idx="1"/>
          </p:nvPr>
        </p:nvSpPr>
        <p:spPr>
          <a:xfrm>
            <a:off x="575733" y="1549400"/>
            <a:ext cx="8111067" cy="4851400"/>
          </a:xfrm>
        </p:spPr>
        <p:txBody>
          <a:bodyPr>
            <a:normAutofit fontScale="70000" lnSpcReduction="20000"/>
          </a:bodyPr>
          <a:lstStyle/>
          <a:p>
            <a:r>
              <a:rPr lang="en-US" sz="3400" dirty="0"/>
              <a:t>Reading to Learn (for “adult readers”</a:t>
            </a:r>
            <a:r>
              <a:rPr lang="en-US" sz="3400" dirty="0" smtClean="0"/>
              <a:t>) </a:t>
            </a:r>
          </a:p>
          <a:p>
            <a:pPr lvl="1"/>
            <a:r>
              <a:rPr lang="en-US" sz="2400" dirty="0" smtClean="0"/>
              <a:t>Note: not learning to read! </a:t>
            </a:r>
          </a:p>
          <a:p>
            <a:pPr lvl="1"/>
            <a:r>
              <a:rPr lang="en-US" sz="2400" dirty="0" smtClean="0"/>
              <a:t>Guiding example: reading a scientific article in a field you already know something about </a:t>
            </a:r>
            <a:endParaRPr lang="en-US" sz="2400" dirty="0"/>
          </a:p>
          <a:p>
            <a:r>
              <a:rPr lang="en-US" sz="2900" dirty="0"/>
              <a:t>Subject brings background knowledge/beliefs (K) to the new </a:t>
            </a:r>
            <a:r>
              <a:rPr lang="en-US" sz="2900" dirty="0" smtClean="0"/>
              <a:t>text</a:t>
            </a:r>
          </a:p>
          <a:p>
            <a:pPr lvl="1"/>
            <a:r>
              <a:rPr lang="en-US" sz="2600" dirty="0" smtClean="0"/>
              <a:t>Much of this picked up from reading other texts</a:t>
            </a:r>
            <a:endParaRPr lang="en-US" sz="2600" dirty="0"/>
          </a:p>
          <a:p>
            <a:r>
              <a:rPr lang="en-US" sz="2900" dirty="0" smtClean="0"/>
              <a:t>Associated </a:t>
            </a:r>
            <a:r>
              <a:rPr lang="en-US" sz="2900" dirty="0"/>
              <a:t>with K is a set of (sets of) competing hypotheses, H:  answers to still open questions</a:t>
            </a:r>
          </a:p>
          <a:p>
            <a:r>
              <a:rPr lang="en-US" sz="2900" i="1" dirty="0" smtClean="0"/>
              <a:t>Given subject’s ability to read</a:t>
            </a:r>
            <a:r>
              <a:rPr lang="en-US" sz="2900" dirty="0" smtClean="0"/>
              <a:t>,  </a:t>
            </a:r>
            <a:r>
              <a:rPr lang="en-US" sz="2900" dirty="0"/>
              <a:t>K turns raw data (strings of characters) into </a:t>
            </a:r>
            <a:r>
              <a:rPr lang="en-US" sz="2900" i="1" dirty="0"/>
              <a:t>evidence</a:t>
            </a:r>
            <a:r>
              <a:rPr lang="en-US" sz="2900" dirty="0"/>
              <a:t> for/against various elements of H: sentences-as-interpreted</a:t>
            </a:r>
          </a:p>
          <a:p>
            <a:pPr lvl="2"/>
            <a:r>
              <a:rPr lang="en-US" sz="2900" dirty="0"/>
              <a:t>Likelihood of e, given K +</a:t>
            </a:r>
            <a:r>
              <a:rPr lang="en-US" sz="2900" dirty="0" smtClean="0"/>
              <a:t> H </a:t>
            </a:r>
            <a:r>
              <a:rPr lang="en-US" sz="2900" baseline="-25000" dirty="0" err="1" smtClean="0"/>
              <a:t>i</a:t>
            </a:r>
            <a:r>
              <a:rPr lang="en-US" sz="2900" dirty="0" smtClean="0"/>
              <a:t> / Likelihood of e, given K + </a:t>
            </a:r>
            <a:r>
              <a:rPr lang="en-US" sz="2900" dirty="0" err="1" smtClean="0"/>
              <a:t>H</a:t>
            </a:r>
            <a:r>
              <a:rPr lang="en-US" sz="2900" baseline="-25000" dirty="0" err="1" smtClean="0"/>
              <a:t>j</a:t>
            </a:r>
            <a:endParaRPr lang="en-US" sz="2900" baseline="-25000" dirty="0" smtClean="0"/>
          </a:p>
          <a:p>
            <a:pPr lvl="2"/>
            <a:r>
              <a:rPr lang="en-US" sz="2900" dirty="0" smtClean="0"/>
              <a:t>Bayes’ Factors</a:t>
            </a:r>
          </a:p>
          <a:p>
            <a:r>
              <a:rPr lang="en-US" sz="2900" dirty="0"/>
              <a:t>Major Twist: reading gives us access to much more than reports of observations/experiments</a:t>
            </a:r>
            <a:r>
              <a:rPr lang="en-US" sz="2900" dirty="0" smtClean="0"/>
              <a:t>!</a:t>
            </a:r>
          </a:p>
          <a:p>
            <a:r>
              <a:rPr lang="en-US" sz="2900" dirty="0" smtClean="0"/>
              <a:t>We can also learn that e = mc</a:t>
            </a:r>
            <a:r>
              <a:rPr lang="en-US" sz="2900" baseline="30000" dirty="0" smtClean="0"/>
              <a:t>2</a:t>
            </a:r>
            <a:endParaRPr lang="en-US" sz="2900" baseline="30000" dirty="0"/>
          </a:p>
        </p:txBody>
      </p:sp>
    </p:spTree>
    <p:extLst>
      <p:ext uri="{BB962C8B-B14F-4D97-AF65-F5344CB8AC3E}">
        <p14:creationId xmlns:p14="http://schemas.microsoft.com/office/powerpoint/2010/main" val="8306078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Fairly </a:t>
            </a:r>
            <a:r>
              <a:rPr lang="en-US" dirty="0" err="1"/>
              <a:t>W</a:t>
            </a:r>
            <a:r>
              <a:rPr lang="en-US" dirty="0" err="1" smtClean="0"/>
              <a:t>onkish</a:t>
            </a:r>
            <a:r>
              <a:rPr lang="en-US" dirty="0" smtClean="0"/>
              <a:t> Stuff</a:t>
            </a:r>
            <a:endParaRPr lang="en-US" dirty="0"/>
          </a:p>
        </p:txBody>
      </p:sp>
      <p:sp>
        <p:nvSpPr>
          <p:cNvPr id="3" name="Content Placeholder 2"/>
          <p:cNvSpPr>
            <a:spLocks noGrp="1"/>
          </p:cNvSpPr>
          <p:nvPr>
            <p:ph idx="1"/>
          </p:nvPr>
        </p:nvSpPr>
        <p:spPr>
          <a:xfrm>
            <a:off x="457200" y="1417638"/>
            <a:ext cx="8229600" cy="5196059"/>
          </a:xfrm>
        </p:spPr>
        <p:txBody>
          <a:bodyPr>
            <a:normAutofit fontScale="92500" lnSpcReduction="10000"/>
          </a:bodyPr>
          <a:lstStyle/>
          <a:p>
            <a:r>
              <a:rPr lang="en-US" sz="2400" dirty="0" smtClean="0"/>
              <a:t>Let’s start with a finitely </a:t>
            </a:r>
            <a:r>
              <a:rPr lang="en-US" sz="2400" dirty="0" err="1" smtClean="0"/>
              <a:t>axiomatized</a:t>
            </a:r>
            <a:r>
              <a:rPr lang="en-US" sz="2400" dirty="0" smtClean="0"/>
              <a:t> FO theory T, in </a:t>
            </a:r>
            <a:r>
              <a:rPr lang="en-US" sz="2400" dirty="0" smtClean="0">
                <a:latin typeface="Lucida Blackletter"/>
                <a:cs typeface="Lucida Blackletter"/>
              </a:rPr>
              <a:t>L</a:t>
            </a:r>
            <a:r>
              <a:rPr lang="en-US" sz="2400" dirty="0" smtClean="0"/>
              <a:t>, over some </a:t>
            </a:r>
            <a:r>
              <a:rPr lang="en-US" sz="2400" i="1" dirty="0" smtClean="0"/>
              <a:t>fixed</a:t>
            </a:r>
            <a:r>
              <a:rPr lang="en-US" sz="2400" dirty="0" smtClean="0"/>
              <a:t> domain D of objects</a:t>
            </a:r>
            <a:endParaRPr lang="en-US" sz="2000" dirty="0" smtClean="0"/>
          </a:p>
          <a:p>
            <a:r>
              <a:rPr lang="en-US" sz="2400" dirty="0" smtClean="0"/>
              <a:t>To define a probability function PROB over </a:t>
            </a:r>
            <a:r>
              <a:rPr lang="en-US" sz="2400" dirty="0" err="1" smtClean="0"/>
              <a:t>wffs</a:t>
            </a:r>
            <a:r>
              <a:rPr lang="en-US" sz="2400" dirty="0" smtClean="0"/>
              <a:t> of </a:t>
            </a:r>
            <a:r>
              <a:rPr lang="en-US" sz="2400" dirty="0" smtClean="0">
                <a:latin typeface="Lucida Blackletter"/>
                <a:cs typeface="Lucida Blackletter"/>
              </a:rPr>
              <a:t>L</a:t>
            </a:r>
            <a:endParaRPr lang="en-US" sz="2400" dirty="0" smtClean="0">
              <a:cs typeface="Lucida Blackletter"/>
            </a:endParaRPr>
          </a:p>
          <a:p>
            <a:pPr lvl="1"/>
            <a:r>
              <a:rPr lang="en-US" sz="2000" dirty="0" smtClean="0">
                <a:cs typeface="Lucida Blackletter"/>
              </a:rPr>
              <a:t>W</a:t>
            </a:r>
            <a:r>
              <a:rPr lang="en-US" sz="2000" dirty="0" smtClean="0">
                <a:latin typeface="Lucida Blackletter"/>
                <a:cs typeface="Lucida Blackletter"/>
              </a:rPr>
              <a:t>, </a:t>
            </a:r>
            <a:r>
              <a:rPr lang="en-US" sz="2000" dirty="0" smtClean="0">
                <a:cs typeface="Lucida Blackletter"/>
              </a:rPr>
              <a:t>a set of indices of classical interpretations/models of </a:t>
            </a:r>
            <a:r>
              <a:rPr lang="en-US" sz="2000" dirty="0" smtClean="0">
                <a:latin typeface="Lucida Blackletter"/>
                <a:cs typeface="Lucida Blackletter"/>
              </a:rPr>
              <a:t>L</a:t>
            </a:r>
            <a:r>
              <a:rPr lang="en-US" sz="2000" dirty="0" smtClean="0">
                <a:cs typeface="Lucida Blackletter"/>
              </a:rPr>
              <a:t> (“possible worlds” or states) -- “external probability”</a:t>
            </a:r>
          </a:p>
          <a:p>
            <a:pPr lvl="2"/>
            <a:r>
              <a:rPr lang="en-US" sz="1600" dirty="0" smtClean="0">
                <a:cs typeface="Lucida Blackletter"/>
              </a:rPr>
              <a:t>SO “</a:t>
            </a:r>
            <a:r>
              <a:rPr lang="en-US" sz="1600" dirty="0" err="1" smtClean="0">
                <a:cs typeface="Lucida Blackletter"/>
              </a:rPr>
              <a:t>modalized</a:t>
            </a:r>
            <a:r>
              <a:rPr lang="en-US" sz="1600" dirty="0" smtClean="0">
                <a:cs typeface="Lucida Blackletter"/>
              </a:rPr>
              <a:t>”  constant-domain FOL </a:t>
            </a:r>
          </a:p>
          <a:p>
            <a:pPr lvl="1"/>
            <a:r>
              <a:rPr lang="en-US" sz="2000" dirty="0" smtClean="0">
                <a:cs typeface="Lucida Blackletter"/>
              </a:rPr>
              <a:t>&lt;W</a:t>
            </a:r>
            <a:r>
              <a:rPr lang="en-US" sz="2000" dirty="0" smtClean="0">
                <a:latin typeface="Lucida Blackletter"/>
                <a:cs typeface="Lucida Blackletter"/>
              </a:rPr>
              <a:t>, F</a:t>
            </a:r>
            <a:r>
              <a:rPr lang="en-US" sz="2000" dirty="0" smtClean="0">
                <a:cs typeface="Lucida Blackletter"/>
              </a:rPr>
              <a:t>, PROB&gt; is a probability structure </a:t>
            </a:r>
            <a:r>
              <a:rPr lang="en-US" sz="2000" dirty="0" smtClean="0">
                <a:latin typeface="Lucida Blackletter"/>
                <a:cs typeface="Lucida Blackletter"/>
              </a:rPr>
              <a:t>W</a:t>
            </a:r>
          </a:p>
          <a:p>
            <a:pPr lvl="1"/>
            <a:r>
              <a:rPr lang="en-US" sz="2000" b="1" dirty="0" smtClean="0">
                <a:cs typeface="Lucida Blackletter"/>
              </a:rPr>
              <a:t>M</a:t>
            </a:r>
            <a:r>
              <a:rPr lang="en-US" sz="2000" dirty="0" smtClean="0">
                <a:cs typeface="Lucida Blackletter"/>
              </a:rPr>
              <a:t> = &lt;</a:t>
            </a:r>
            <a:r>
              <a:rPr lang="en-US" sz="2000" dirty="0" smtClean="0">
                <a:latin typeface="Lucida Blackletter"/>
                <a:cs typeface="Lucida Blackletter"/>
              </a:rPr>
              <a:t>W</a:t>
            </a:r>
            <a:r>
              <a:rPr lang="en-US" sz="2000" dirty="0" smtClean="0">
                <a:cs typeface="Lucida Blackletter"/>
              </a:rPr>
              <a:t>, D, I&gt; is a probabilistic model structure, I a set of FO interpretations of </a:t>
            </a:r>
            <a:r>
              <a:rPr lang="en-US" sz="2000" dirty="0" smtClean="0">
                <a:latin typeface="Lucida Blackletter"/>
                <a:cs typeface="Lucida Blackletter"/>
              </a:rPr>
              <a:t>L</a:t>
            </a:r>
            <a:endParaRPr lang="en-US" sz="2000" dirty="0" smtClean="0">
              <a:cs typeface="Lucida Blackletter"/>
            </a:endParaRPr>
          </a:p>
          <a:p>
            <a:pPr lvl="1"/>
            <a:r>
              <a:rPr lang="en-US" sz="2000" dirty="0" smtClean="0">
                <a:cs typeface="Lucida Blackletter"/>
              </a:rPr>
              <a:t>Standard model theory– with </a:t>
            </a:r>
            <a:r>
              <a:rPr lang="en-US" sz="2000" dirty="0" err="1" smtClean="0">
                <a:cs typeface="Lucida Blackletter"/>
              </a:rPr>
              <a:t>interps</a:t>
            </a:r>
            <a:r>
              <a:rPr lang="en-US" sz="2000" dirty="0" smtClean="0">
                <a:cs typeface="Lucida Blackletter"/>
              </a:rPr>
              <a:t> indexed by W</a:t>
            </a:r>
          </a:p>
          <a:p>
            <a:pPr lvl="2"/>
            <a:r>
              <a:rPr lang="en-US" sz="1600" dirty="0" smtClean="0">
                <a:cs typeface="Lucida Blackletter"/>
              </a:rPr>
              <a:t>(</a:t>
            </a:r>
            <a:r>
              <a:rPr lang="en-US" sz="1600" dirty="0" err="1" smtClean="0">
                <a:cs typeface="Lucida Blackletter"/>
              </a:rPr>
              <a:t>x)Px</a:t>
            </a:r>
            <a:r>
              <a:rPr lang="en-US" sz="1600" dirty="0" smtClean="0">
                <a:cs typeface="Lucida Blackletter"/>
              </a:rPr>
              <a:t> is true in  </a:t>
            </a:r>
            <a:r>
              <a:rPr lang="en-US" sz="1600" dirty="0" err="1" smtClean="0">
                <a:cs typeface="Lucida Blackletter"/>
              </a:rPr>
              <a:t>I(</a:t>
            </a:r>
            <a:r>
              <a:rPr lang="en-US" sz="1600" dirty="0" err="1" smtClean="0">
                <a:latin typeface="Lucida Blackletter"/>
                <a:cs typeface="Lucida Blackletter"/>
              </a:rPr>
              <a:t>w</a:t>
            </a:r>
            <a:r>
              <a:rPr lang="en-US" sz="1600" dirty="0" smtClean="0">
                <a:cs typeface="Lucida Blackletter"/>
              </a:rPr>
              <a:t>), relative to </a:t>
            </a:r>
            <a:r>
              <a:rPr lang="en-US" sz="1600" i="1" dirty="0" err="1" smtClean="0">
                <a:cs typeface="Lucida Blackletter"/>
              </a:rPr>
              <a:t>v</a:t>
            </a:r>
            <a:r>
              <a:rPr lang="en-US" sz="1600" dirty="0" smtClean="0">
                <a:cs typeface="Lucida Blackletter"/>
              </a:rPr>
              <a:t> </a:t>
            </a:r>
            <a:r>
              <a:rPr lang="en-US" sz="1600" dirty="0" err="1" smtClean="0">
                <a:cs typeface="Lucida Blackletter"/>
              </a:rPr>
              <a:t>iff</a:t>
            </a:r>
            <a:r>
              <a:rPr lang="en-US" sz="1600" dirty="0" smtClean="0">
                <a:cs typeface="Lucida Blackletter"/>
              </a:rPr>
              <a:t>, for every </a:t>
            </a:r>
            <a:r>
              <a:rPr lang="en-US" sz="1600" dirty="0" err="1" smtClean="0">
                <a:cs typeface="Lucida Blackletter"/>
              </a:rPr>
              <a:t>d</a:t>
            </a:r>
            <a:r>
              <a:rPr lang="en-US" sz="1600" dirty="0" smtClean="0">
                <a:cs typeface="Lucida Blackletter"/>
              </a:rPr>
              <a:t> in D, </a:t>
            </a:r>
            <a:r>
              <a:rPr lang="en-US" sz="1600" dirty="0" err="1" smtClean="0">
                <a:cs typeface="Lucida Blackletter"/>
              </a:rPr>
              <a:t>I(</a:t>
            </a:r>
            <a:r>
              <a:rPr lang="en-US" sz="1600" dirty="0" err="1" smtClean="0">
                <a:latin typeface="Lucida Blackletter"/>
                <a:cs typeface="Lucida Blackletter"/>
              </a:rPr>
              <a:t>w</a:t>
            </a:r>
            <a:r>
              <a:rPr lang="en-US" sz="1600" dirty="0" err="1" smtClean="0">
                <a:cs typeface="Lucida Blackletter"/>
              </a:rPr>
              <a:t>)(P</a:t>
            </a:r>
            <a:r>
              <a:rPr lang="en-US" sz="1600" dirty="0" smtClean="0">
                <a:cs typeface="Lucida Blackletter"/>
              </a:rPr>
              <a:t> )</a:t>
            </a:r>
            <a:r>
              <a:rPr lang="en-US" sz="1600" baseline="-25000" dirty="0" err="1" smtClean="0">
                <a:cs typeface="Lucida Blackletter"/>
              </a:rPr>
              <a:t>v[d/x</a:t>
            </a:r>
            <a:r>
              <a:rPr lang="en-US" sz="1600" baseline="-25000" dirty="0" smtClean="0">
                <a:cs typeface="Lucida Blackletter"/>
              </a:rPr>
              <a:t>]</a:t>
            </a:r>
            <a:r>
              <a:rPr lang="en-US" sz="1600" dirty="0" smtClean="0">
                <a:cs typeface="Lucida Blackletter"/>
              </a:rPr>
              <a:t> is true</a:t>
            </a:r>
          </a:p>
          <a:p>
            <a:pPr lvl="2"/>
            <a:r>
              <a:rPr lang="en-US" sz="1600" b="1" dirty="0" smtClean="0">
                <a:cs typeface="Lucida Blackletter"/>
              </a:rPr>
              <a:t>M</a:t>
            </a:r>
            <a:r>
              <a:rPr lang="en-US" sz="1600" dirty="0" smtClean="0">
                <a:cs typeface="Lucida Blackletter"/>
              </a:rPr>
              <a:t>, </a:t>
            </a:r>
            <a:r>
              <a:rPr lang="en-US" sz="1600" dirty="0" err="1" smtClean="0">
                <a:latin typeface="Lucida Blackletter"/>
                <a:cs typeface="Lucida Blackletter"/>
              </a:rPr>
              <a:t>w</a:t>
            </a:r>
            <a:r>
              <a:rPr lang="en-US" sz="1600" dirty="0" smtClean="0">
                <a:cs typeface="Lucida Blackletter"/>
              </a:rPr>
              <a:t> |=P </a:t>
            </a:r>
            <a:r>
              <a:rPr lang="en-US" sz="1600" i="1" dirty="0" err="1" smtClean="0">
                <a:cs typeface="Lucida Blackletter"/>
              </a:rPr>
              <a:t>iff</a:t>
            </a:r>
            <a:r>
              <a:rPr lang="en-US" sz="1600" i="1" dirty="0" smtClean="0">
                <a:cs typeface="Lucida Blackletter"/>
              </a:rPr>
              <a:t> </a:t>
            </a:r>
            <a:r>
              <a:rPr lang="en-US" sz="1600" dirty="0" smtClean="0">
                <a:cs typeface="Lucida Blackletter"/>
              </a:rPr>
              <a:t> for every </a:t>
            </a:r>
            <a:r>
              <a:rPr lang="en-US" sz="1600" dirty="0" err="1" smtClean="0">
                <a:cs typeface="Lucida Blackletter"/>
              </a:rPr>
              <a:t>v</a:t>
            </a:r>
            <a:r>
              <a:rPr lang="en-US" sz="1600" dirty="0" smtClean="0">
                <a:cs typeface="Lucida Blackletter"/>
              </a:rPr>
              <a:t>, </a:t>
            </a:r>
            <a:r>
              <a:rPr lang="en-US" sz="1600" dirty="0" err="1" smtClean="0">
                <a:cs typeface="Lucida Blackletter"/>
              </a:rPr>
              <a:t>I(w)P</a:t>
            </a:r>
            <a:r>
              <a:rPr lang="en-US" sz="1600" baseline="-25000" dirty="0" err="1" smtClean="0">
                <a:cs typeface="Lucida Blackletter"/>
              </a:rPr>
              <a:t>v</a:t>
            </a:r>
            <a:r>
              <a:rPr lang="en-US" sz="1600" dirty="0" smtClean="0">
                <a:cs typeface="Lucida Blackletter"/>
              </a:rPr>
              <a:t> is true</a:t>
            </a:r>
          </a:p>
          <a:p>
            <a:pPr lvl="2"/>
            <a:r>
              <a:rPr lang="en-US" sz="1600" dirty="0" smtClean="0">
                <a:cs typeface="Lucida Blackletter"/>
              </a:rPr>
              <a:t>[[P]]</a:t>
            </a:r>
            <a:r>
              <a:rPr lang="en-US" sz="1600" baseline="-25000" dirty="0" smtClean="0">
                <a:cs typeface="Lucida Blackletter"/>
              </a:rPr>
              <a:t>M</a:t>
            </a:r>
            <a:r>
              <a:rPr lang="en-US" sz="1600" dirty="0" smtClean="0">
                <a:cs typeface="Lucida Blackletter"/>
              </a:rPr>
              <a:t> = {</a:t>
            </a:r>
            <a:r>
              <a:rPr lang="en-US" sz="1600" dirty="0" err="1" smtClean="0">
                <a:latin typeface="Lucida Blackletter"/>
                <a:cs typeface="Lucida Blackletter"/>
              </a:rPr>
              <a:t>w</a:t>
            </a:r>
            <a:r>
              <a:rPr lang="en-US" sz="1600" dirty="0" smtClean="0">
                <a:cs typeface="Lucida Blackletter"/>
              </a:rPr>
              <a:t> | (</a:t>
            </a:r>
            <a:r>
              <a:rPr lang="en-US" sz="1600" b="1" dirty="0" err="1" smtClean="0">
                <a:cs typeface="Lucida Blackletter"/>
              </a:rPr>
              <a:t>M</a:t>
            </a:r>
            <a:r>
              <a:rPr lang="en-US" sz="1600" dirty="0" err="1" smtClean="0">
                <a:cs typeface="Lucida Blackletter"/>
              </a:rPr>
              <a:t>,</a:t>
            </a:r>
            <a:r>
              <a:rPr lang="en-US" sz="1600" dirty="0" err="1" smtClean="0">
                <a:latin typeface="Lucida Blackletter"/>
                <a:cs typeface="Lucida Blackletter"/>
              </a:rPr>
              <a:t>w</a:t>
            </a:r>
            <a:r>
              <a:rPr lang="en-US" sz="1600" dirty="0" smtClean="0">
                <a:cs typeface="Lucida Blackletter"/>
              </a:rPr>
              <a:t>) |= P}</a:t>
            </a:r>
          </a:p>
          <a:p>
            <a:pPr lvl="2"/>
            <a:r>
              <a:rPr lang="en-US" sz="1600" b="1" dirty="0" smtClean="0">
                <a:cs typeface="Lucida Blackletter"/>
              </a:rPr>
              <a:t>M </a:t>
            </a:r>
            <a:r>
              <a:rPr lang="en-US" sz="1600" dirty="0" smtClean="0">
                <a:cs typeface="Lucida Blackletter"/>
              </a:rPr>
              <a:t>is measurable if [[P]] is measurable for every P from </a:t>
            </a:r>
            <a:r>
              <a:rPr lang="en-US" sz="1600" dirty="0" smtClean="0">
                <a:latin typeface="Lucida Blackletter"/>
                <a:cs typeface="Lucida Blackletter"/>
              </a:rPr>
              <a:t>L </a:t>
            </a:r>
          </a:p>
          <a:p>
            <a:pPr lvl="2"/>
            <a:r>
              <a:rPr lang="en-US" sz="1600" b="1" dirty="0" smtClean="0">
                <a:cs typeface="Lucida Blackletter"/>
              </a:rPr>
              <a:t>M</a:t>
            </a:r>
            <a:r>
              <a:rPr lang="en-US" sz="1600" dirty="0" smtClean="0">
                <a:cs typeface="Lucida Blackletter"/>
              </a:rPr>
              <a:t> |= P </a:t>
            </a:r>
            <a:r>
              <a:rPr lang="en-US" sz="1600" dirty="0" err="1" smtClean="0">
                <a:cs typeface="Lucida Blackletter"/>
              </a:rPr>
              <a:t>iff</a:t>
            </a:r>
            <a:r>
              <a:rPr lang="en-US" sz="1600" dirty="0" smtClean="0">
                <a:cs typeface="Lucida Blackletter"/>
              </a:rPr>
              <a:t> for all </a:t>
            </a:r>
            <a:r>
              <a:rPr lang="en-US" sz="1600" dirty="0" err="1" smtClean="0">
                <a:latin typeface="Lucida Blackletter"/>
                <a:cs typeface="Lucida Blackletter"/>
              </a:rPr>
              <a:t>w</a:t>
            </a:r>
            <a:r>
              <a:rPr lang="en-US" sz="1600" dirty="0" smtClean="0">
                <a:cs typeface="Lucida Blackletter"/>
              </a:rPr>
              <a:t>, M, </a:t>
            </a:r>
            <a:r>
              <a:rPr lang="en-US" sz="1600" dirty="0" err="1" smtClean="0">
                <a:latin typeface="Lucida Blackletter"/>
                <a:cs typeface="Lucida Blackletter"/>
              </a:rPr>
              <a:t>w</a:t>
            </a:r>
            <a:r>
              <a:rPr lang="en-US" sz="1600" dirty="0" smtClean="0">
                <a:cs typeface="Lucida Blackletter"/>
              </a:rPr>
              <a:t> |= P</a:t>
            </a:r>
          </a:p>
          <a:p>
            <a:pPr lvl="1"/>
            <a:r>
              <a:rPr lang="en-US" sz="2000" dirty="0" smtClean="0">
                <a:cs typeface="Lucida Blackletter"/>
              </a:rPr>
              <a:t>T |= P =&gt; PROB)(P) = 1</a:t>
            </a:r>
          </a:p>
          <a:p>
            <a:pPr lvl="2"/>
            <a:r>
              <a:rPr lang="en-US" sz="1600" dirty="0" smtClean="0">
                <a:cs typeface="Lucida Blackletter"/>
              </a:rPr>
              <a:t>Special case of  a theory believed with full certainty</a:t>
            </a:r>
          </a:p>
          <a:p>
            <a:pPr lvl="2"/>
            <a:endParaRPr lang="en-US" sz="1600" dirty="0" smtClean="0">
              <a:cs typeface="Lucida Blackletter"/>
            </a:endParaRPr>
          </a:p>
          <a:p>
            <a:pPr lvl="2"/>
            <a:endParaRPr lang="en-US" sz="1600" i="1" dirty="0" smtClean="0">
              <a:cs typeface="Lucida Blackletter"/>
            </a:endParaRPr>
          </a:p>
        </p:txBody>
      </p:sp>
    </p:spTree>
    <p:extLst>
      <p:ext uri="{BB962C8B-B14F-4D97-AF65-F5344CB8AC3E}">
        <p14:creationId xmlns:p14="http://schemas.microsoft.com/office/powerpoint/2010/main" val="621685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now for the NLP bits…</a:t>
            </a:r>
            <a:br>
              <a:rPr lang="en-US" dirty="0" smtClean="0"/>
            </a:br>
            <a:r>
              <a:rPr lang="en-US" dirty="0" smtClean="0"/>
              <a:t>Statistical Theories for NLP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Turn the theory behind the NLP black-boxes into statistical FO theories</a:t>
            </a:r>
          </a:p>
          <a:p>
            <a:pPr lvl="2"/>
            <a:r>
              <a:rPr lang="en-US" dirty="0" smtClean="0">
                <a:cs typeface="Lucida Blackletter"/>
              </a:rPr>
              <a:t>Probabilities, not over “worlds”, but over the domain of the theory</a:t>
            </a:r>
          </a:p>
          <a:p>
            <a:pPr lvl="2"/>
            <a:r>
              <a:rPr lang="en-US" dirty="0" smtClean="0">
                <a:cs typeface="Lucida Blackletter"/>
              </a:rPr>
              <a:t>No quantifiers; (</a:t>
            </a:r>
            <a:r>
              <a:rPr lang="en-US" dirty="0" err="1" smtClean="0">
                <a:cs typeface="Lucida Blackletter"/>
              </a:rPr>
              <a:t>Prob</a:t>
            </a:r>
            <a:r>
              <a:rPr lang="en-US" b="1" baseline="-25000" dirty="0" err="1" smtClean="0">
                <a:cs typeface="Lucida Blackletter"/>
              </a:rPr>
              <a:t>x</a:t>
            </a:r>
            <a:r>
              <a:rPr lang="en-US" u="sng" dirty="0" smtClean="0">
                <a:cs typeface="Lucida Blackletter"/>
              </a:rPr>
              <a:t>&gt;</a:t>
            </a:r>
            <a:r>
              <a:rPr lang="en-US" baseline="-25000" dirty="0" smtClean="0">
                <a:cs typeface="Lucida Blackletter"/>
              </a:rPr>
              <a:t>  </a:t>
            </a:r>
            <a:r>
              <a:rPr lang="en-US" dirty="0" err="1" smtClean="0">
                <a:cs typeface="Lucida Blackletter"/>
              </a:rPr>
              <a:t>r</a:t>
            </a:r>
            <a:r>
              <a:rPr lang="en-US" dirty="0" smtClean="0">
                <a:cs typeface="Lucida Blackletter"/>
              </a:rPr>
              <a:t>), etc.   take their place</a:t>
            </a:r>
          </a:p>
          <a:p>
            <a:pPr lvl="2"/>
            <a:r>
              <a:rPr lang="en-US" dirty="0" smtClean="0">
                <a:cs typeface="Lucida Blackletter"/>
              </a:rPr>
              <a:t>So (</a:t>
            </a:r>
            <a:r>
              <a:rPr lang="en-US" dirty="0" err="1" smtClean="0">
                <a:cs typeface="Lucida Blackletter"/>
              </a:rPr>
              <a:t>Prob</a:t>
            </a:r>
            <a:r>
              <a:rPr lang="en-US" b="1" baseline="-25000" dirty="0" err="1" smtClean="0">
                <a:cs typeface="Lucida Blackletter"/>
              </a:rPr>
              <a:t>x</a:t>
            </a:r>
            <a:r>
              <a:rPr lang="en-US" u="sng" dirty="0" smtClean="0">
                <a:cs typeface="Lucida Blackletter"/>
              </a:rPr>
              <a:t>&gt;</a:t>
            </a:r>
            <a:r>
              <a:rPr lang="en-US" baseline="-25000" dirty="0" smtClean="0">
                <a:cs typeface="Lucida Blackletter"/>
              </a:rPr>
              <a:t>  </a:t>
            </a:r>
            <a:r>
              <a:rPr lang="en-US" dirty="0" err="1" smtClean="0">
                <a:cs typeface="Lucida Blackletter"/>
              </a:rPr>
              <a:t>r)(P</a:t>
            </a:r>
            <a:r>
              <a:rPr lang="en-US" b="1" dirty="0" err="1" smtClean="0">
                <a:cs typeface="Lucida Blackletter"/>
              </a:rPr>
              <a:t>x</a:t>
            </a:r>
            <a:r>
              <a:rPr lang="en-US" dirty="0" smtClean="0">
                <a:cs typeface="Lucida Blackletter"/>
              </a:rPr>
              <a:t>)  is a closed </a:t>
            </a:r>
            <a:r>
              <a:rPr lang="en-US" dirty="0" err="1" smtClean="0">
                <a:cs typeface="Lucida Blackletter"/>
              </a:rPr>
              <a:t>wff</a:t>
            </a:r>
            <a:endParaRPr lang="en-US" dirty="0" smtClean="0">
              <a:cs typeface="Lucida Blackletter"/>
            </a:endParaRPr>
          </a:p>
          <a:p>
            <a:pPr lvl="1"/>
            <a:r>
              <a:rPr lang="en-US" dirty="0" err="1" smtClean="0"/>
              <a:t>C(P)FGs</a:t>
            </a:r>
            <a:r>
              <a:rPr lang="en-US" dirty="0" smtClean="0"/>
              <a:t> </a:t>
            </a:r>
          </a:p>
          <a:p>
            <a:pPr lvl="1"/>
            <a:r>
              <a:rPr lang="en-US" dirty="0" smtClean="0"/>
              <a:t>Theory of co-reference</a:t>
            </a:r>
          </a:p>
          <a:p>
            <a:pPr lvl="1"/>
            <a:r>
              <a:rPr lang="en-US" dirty="0" smtClean="0"/>
              <a:t>Etc., etc.</a:t>
            </a:r>
          </a:p>
          <a:p>
            <a:r>
              <a:rPr lang="en-US" dirty="0" smtClean="0"/>
              <a:t>All  such theories are stated in a single </a:t>
            </a:r>
            <a:r>
              <a:rPr lang="en-US" dirty="0" smtClean="0">
                <a:latin typeface="Lucida Blackletter"/>
                <a:cs typeface="Lucida Blackletter"/>
              </a:rPr>
              <a:t>L</a:t>
            </a:r>
            <a:r>
              <a:rPr lang="en-US" baseline="-25000" dirty="0" smtClean="0"/>
              <a:t>NLP</a:t>
            </a:r>
            <a:endParaRPr lang="en-US" dirty="0" smtClean="0"/>
          </a:p>
          <a:p>
            <a:r>
              <a:rPr lang="en-US" dirty="0" smtClean="0"/>
              <a:t>Massively simplifying assumption!!!!</a:t>
            </a:r>
          </a:p>
          <a:p>
            <a:pPr lvl="1"/>
            <a:r>
              <a:rPr lang="en-US" dirty="0" smtClean="0"/>
              <a:t>Actually getting this right, even for the single case of grammar/parser  is quite a trick</a:t>
            </a:r>
          </a:p>
          <a:p>
            <a:pPr lvl="1"/>
            <a:r>
              <a:rPr lang="en-US" dirty="0" smtClean="0"/>
              <a:t>Statistical theory of those finite labeled trees that are “English trees”, according to the CPFG</a:t>
            </a:r>
          </a:p>
          <a:p>
            <a:pPr lvl="1"/>
            <a:r>
              <a:rPr lang="en-US" dirty="0" smtClean="0"/>
              <a:t>Proper setting: weak monadic 2</a:t>
            </a:r>
            <a:r>
              <a:rPr lang="en-US" baseline="30000" dirty="0" smtClean="0"/>
              <a:t>nd</a:t>
            </a:r>
            <a:r>
              <a:rPr lang="en-US" dirty="0" smtClean="0"/>
              <a:t> order ?</a:t>
            </a:r>
          </a:p>
          <a:p>
            <a:pPr lvl="1"/>
            <a:endParaRPr lang="en-US" dirty="0" smtClean="0"/>
          </a:p>
          <a:p>
            <a:pPr lvl="1">
              <a:buNone/>
            </a:pPr>
            <a:endParaRPr lang="en-US" dirty="0"/>
          </a:p>
        </p:txBody>
      </p:sp>
    </p:spTree>
    <p:extLst>
      <p:ext uri="{BB962C8B-B14F-4D97-AF65-F5344CB8AC3E}">
        <p14:creationId xmlns:p14="http://schemas.microsoft.com/office/powerpoint/2010/main" val="1544489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Wonky Stuff</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Let </a:t>
            </a:r>
            <a:r>
              <a:rPr lang="en-US" sz="2800" b="1" dirty="0" smtClean="0"/>
              <a:t>A</a:t>
            </a:r>
            <a:r>
              <a:rPr lang="en-US" sz="2800" dirty="0" smtClean="0"/>
              <a:t> </a:t>
            </a:r>
            <a:r>
              <a:rPr lang="en-US" sz="2800" dirty="0" smtClean="0">
                <a:cs typeface="Symbol" charset="2"/>
              </a:rPr>
              <a:t>= &lt;A, </a:t>
            </a:r>
            <a:r>
              <a:rPr lang="en-US" sz="2800" dirty="0" err="1" smtClean="0"/>
              <a:t>R</a:t>
            </a:r>
            <a:r>
              <a:rPr lang="en-US" sz="2800" baseline="-25000" dirty="0" err="1" smtClean="0"/>
              <a:t>i</a:t>
            </a:r>
            <a:r>
              <a:rPr lang="en-US" sz="2800" dirty="0" smtClean="0"/>
              <a:t>, </a:t>
            </a:r>
            <a:r>
              <a:rPr lang="en-US" sz="2800" dirty="0" err="1" smtClean="0"/>
              <a:t>f</a:t>
            </a:r>
            <a:r>
              <a:rPr lang="en-US" sz="2800" baseline="-25000" dirty="0" err="1" smtClean="0"/>
              <a:t>j</a:t>
            </a:r>
            <a:r>
              <a:rPr lang="en-US" sz="2800" dirty="0" smtClean="0"/>
              <a:t>, c</a:t>
            </a:r>
            <a:r>
              <a:rPr lang="en-US" sz="2800" baseline="-25000" dirty="0" smtClean="0"/>
              <a:t>k</a:t>
            </a:r>
            <a:r>
              <a:rPr lang="en-US" sz="2800" dirty="0" smtClean="0"/>
              <a:t>&gt; be a FO model</a:t>
            </a:r>
          </a:p>
          <a:p>
            <a:r>
              <a:rPr lang="en-US" sz="2800" dirty="0" smtClean="0"/>
              <a:t>For every </a:t>
            </a:r>
            <a:r>
              <a:rPr lang="en-US" sz="2800" dirty="0" err="1" smtClean="0"/>
              <a:t>n</a:t>
            </a:r>
            <a:r>
              <a:rPr lang="en-US" sz="2800" dirty="0" smtClean="0"/>
              <a:t> &lt; </a:t>
            </a:r>
            <a:r>
              <a:rPr lang="en-US" sz="2800" dirty="0" err="1" smtClean="0">
                <a:latin typeface="Symbol" charset="2"/>
                <a:cs typeface="Symbol" charset="2"/>
              </a:rPr>
              <a:t>w</a:t>
            </a:r>
            <a:r>
              <a:rPr lang="en-US" sz="2800" dirty="0" smtClean="0"/>
              <a:t>, there is probability measure </a:t>
            </a:r>
            <a:r>
              <a:rPr lang="en-US" sz="2800" dirty="0" err="1" smtClean="0">
                <a:latin typeface="Symbol" charset="2"/>
                <a:cs typeface="Symbol" charset="2"/>
              </a:rPr>
              <a:t>m</a:t>
            </a:r>
            <a:r>
              <a:rPr lang="en-US" sz="2800" baseline="-25000" dirty="0" err="1" smtClean="0">
                <a:cs typeface="Symbol" charset="2"/>
              </a:rPr>
              <a:t>n</a:t>
            </a:r>
            <a:r>
              <a:rPr lang="en-US" sz="2800" dirty="0" smtClean="0"/>
              <a:t>, on A</a:t>
            </a:r>
            <a:r>
              <a:rPr lang="en-US" sz="2800" baseline="30000" dirty="0" smtClean="0"/>
              <a:t>n</a:t>
            </a:r>
          </a:p>
          <a:p>
            <a:pPr lvl="1"/>
            <a:r>
              <a:rPr lang="en-US" sz="2400" dirty="0" smtClean="0"/>
              <a:t>For </a:t>
            </a:r>
            <a:r>
              <a:rPr lang="en-US" sz="2400" dirty="0" smtClean="0">
                <a:latin typeface="Symbol" charset="2"/>
                <a:cs typeface="Symbol" charset="2"/>
              </a:rPr>
              <a:t>m</a:t>
            </a:r>
            <a:r>
              <a:rPr lang="en-US" sz="2400" baseline="-25000" dirty="0" smtClean="0">
                <a:latin typeface="Symbol" charset="2"/>
                <a:cs typeface="Symbol" charset="2"/>
              </a:rPr>
              <a:t>1</a:t>
            </a:r>
            <a:r>
              <a:rPr lang="en-US" sz="2400" baseline="-25000" dirty="0" smtClean="0">
                <a:cs typeface="Symbol" charset="2"/>
              </a:rPr>
              <a:t>,</a:t>
            </a:r>
            <a:r>
              <a:rPr lang="en-US" sz="2400" dirty="0" smtClean="0">
                <a:cs typeface="Symbol" charset="2"/>
              </a:rPr>
              <a:t> specify a </a:t>
            </a:r>
            <a:r>
              <a:rPr lang="en-US" sz="2400" dirty="0" err="1" smtClean="0">
                <a:latin typeface="Symbol" charset="2"/>
                <a:cs typeface="Symbol" charset="2"/>
              </a:rPr>
              <a:t>s</a:t>
            </a:r>
            <a:r>
              <a:rPr lang="en-US" sz="2400" dirty="0" smtClean="0">
                <a:cs typeface="Symbol" charset="2"/>
              </a:rPr>
              <a:t>-algebra </a:t>
            </a:r>
            <a:r>
              <a:rPr lang="en-US" sz="2400" dirty="0" smtClean="0">
                <a:latin typeface="Lucida Blackletter"/>
                <a:cs typeface="Lucida Blackletter"/>
              </a:rPr>
              <a:t>F</a:t>
            </a:r>
            <a:r>
              <a:rPr lang="en-US" sz="2400" dirty="0" smtClean="0">
                <a:cs typeface="Symbol" charset="2"/>
              </a:rPr>
              <a:t>, including all </a:t>
            </a:r>
            <a:r>
              <a:rPr lang="en-US" sz="2400" smtClean="0">
                <a:cs typeface="Symbol" charset="2"/>
              </a:rPr>
              <a:t>definable subsets</a:t>
            </a:r>
            <a:endParaRPr lang="en-US" sz="2400" smtClean="0"/>
          </a:p>
          <a:p>
            <a:r>
              <a:rPr lang="en-US" sz="2800" dirty="0" smtClean="0"/>
              <a:t>For all </a:t>
            </a:r>
            <a:r>
              <a:rPr lang="en-US" sz="2800" dirty="0" err="1" smtClean="0"/>
              <a:t>m,n</a:t>
            </a:r>
            <a:r>
              <a:rPr lang="en-US" sz="2800" dirty="0" smtClean="0"/>
              <a:t>: </a:t>
            </a:r>
            <a:r>
              <a:rPr lang="en-US" sz="2800" dirty="0" err="1" smtClean="0">
                <a:latin typeface="Symbol" charset="2"/>
                <a:cs typeface="Symbol" charset="2"/>
              </a:rPr>
              <a:t>m</a:t>
            </a:r>
            <a:r>
              <a:rPr lang="en-US" sz="2800" dirty="0" err="1" smtClean="0"/>
              <a:t>(m+n</a:t>
            </a:r>
            <a:r>
              <a:rPr lang="en-US" sz="2800" dirty="0" smtClean="0"/>
              <a:t>) is an extension of the product measure </a:t>
            </a:r>
            <a:r>
              <a:rPr lang="en-US" sz="2800" dirty="0" smtClean="0">
                <a:latin typeface="Symbol" charset="2"/>
                <a:cs typeface="Symbol" charset="2"/>
              </a:rPr>
              <a:t>m</a:t>
            </a:r>
            <a:r>
              <a:rPr lang="en-US" sz="2800" baseline="-25000" dirty="0" smtClean="0"/>
              <a:t>m</a:t>
            </a:r>
            <a:r>
              <a:rPr lang="en-US" sz="2800" dirty="0" smtClean="0"/>
              <a:t> </a:t>
            </a:r>
            <a:r>
              <a:rPr lang="en-US" sz="2800" dirty="0" err="1" smtClean="0"/>
              <a:t>x</a:t>
            </a:r>
            <a:r>
              <a:rPr lang="en-US" sz="2800" dirty="0" smtClean="0"/>
              <a:t> </a:t>
            </a:r>
            <a:r>
              <a:rPr lang="en-US" sz="2800" dirty="0" err="1" smtClean="0">
                <a:latin typeface="Symbol" charset="2"/>
                <a:cs typeface="Symbol" charset="2"/>
              </a:rPr>
              <a:t>m</a:t>
            </a:r>
            <a:r>
              <a:rPr lang="en-US" sz="2800" baseline="-25000" dirty="0" err="1" smtClean="0"/>
              <a:t>n</a:t>
            </a:r>
            <a:endParaRPr lang="en-US" sz="2800" baseline="-25000" dirty="0" smtClean="0"/>
          </a:p>
          <a:p>
            <a:r>
              <a:rPr lang="en-US" sz="2800" dirty="0" smtClean="0"/>
              <a:t>etc. etc. for other properties of the sequence of measures </a:t>
            </a:r>
            <a:r>
              <a:rPr lang="en-US" sz="2800" b="1" dirty="0" err="1" smtClean="0">
                <a:latin typeface="Symbol" charset="2"/>
                <a:cs typeface="Symbol" charset="2"/>
              </a:rPr>
              <a:t>m</a:t>
            </a:r>
            <a:r>
              <a:rPr lang="en-US" sz="2800" dirty="0" smtClean="0">
                <a:latin typeface="Symbol" charset="2"/>
                <a:cs typeface="Symbol" charset="2"/>
              </a:rPr>
              <a:t> </a:t>
            </a:r>
            <a:r>
              <a:rPr lang="en-US" sz="2800" dirty="0" smtClean="0"/>
              <a:t>= (</a:t>
            </a:r>
            <a:r>
              <a:rPr lang="en-US" sz="2800" dirty="0" err="1" smtClean="0">
                <a:latin typeface="Symbol" charset="2"/>
                <a:cs typeface="Symbol" charset="2"/>
              </a:rPr>
              <a:t>m</a:t>
            </a:r>
            <a:r>
              <a:rPr lang="en-US" sz="2800" baseline="-25000" dirty="0" err="1" smtClean="0"/>
              <a:t>n</a:t>
            </a:r>
            <a:r>
              <a:rPr lang="en-US" sz="2800" dirty="0" smtClean="0"/>
              <a:t>: </a:t>
            </a:r>
            <a:r>
              <a:rPr lang="en-US" sz="2800" dirty="0" err="1" smtClean="0"/>
              <a:t>n</a:t>
            </a:r>
            <a:r>
              <a:rPr lang="en-US" sz="2800" dirty="0" smtClean="0"/>
              <a:t> &lt; </a:t>
            </a:r>
            <a:r>
              <a:rPr lang="en-US" sz="2800" dirty="0" err="1" smtClean="0">
                <a:latin typeface="Symbol" charset="2"/>
                <a:cs typeface="Symbol" charset="2"/>
              </a:rPr>
              <a:t>w</a:t>
            </a:r>
            <a:r>
              <a:rPr lang="en-US" sz="2800" dirty="0" smtClean="0"/>
              <a:t>) </a:t>
            </a:r>
          </a:p>
          <a:p>
            <a:r>
              <a:rPr lang="en-US" sz="2800" dirty="0" smtClean="0"/>
              <a:t>So, each atomic formula with </a:t>
            </a:r>
            <a:r>
              <a:rPr lang="en-US" sz="2800" dirty="0" err="1" smtClean="0"/>
              <a:t>n</a:t>
            </a:r>
            <a:r>
              <a:rPr lang="en-US" sz="2800" dirty="0" smtClean="0"/>
              <a:t> free variables is measurable </a:t>
            </a:r>
            <a:r>
              <a:rPr lang="en-US" sz="2800" dirty="0" err="1" smtClean="0"/>
              <a:t>w/</a:t>
            </a:r>
            <a:r>
              <a:rPr lang="en-US" sz="2800" dirty="0" err="1" smtClean="0">
                <a:latin typeface="Symbol" charset="2"/>
                <a:cs typeface="Symbol" charset="2"/>
              </a:rPr>
              <a:t>m</a:t>
            </a:r>
            <a:r>
              <a:rPr lang="en-US" sz="2800" baseline="-25000" dirty="0" err="1" smtClean="0"/>
              <a:t>n</a:t>
            </a:r>
            <a:endParaRPr lang="en-US" sz="2800" baseline="-25000" dirty="0" smtClean="0"/>
          </a:p>
          <a:p>
            <a:r>
              <a:rPr lang="en-US" sz="2800" dirty="0" smtClean="0"/>
              <a:t>Given  (</a:t>
            </a:r>
            <a:r>
              <a:rPr lang="en-US" sz="2800" b="1" dirty="0" smtClean="0"/>
              <a:t>A</a:t>
            </a:r>
            <a:r>
              <a:rPr lang="en-US" sz="2800" dirty="0" smtClean="0"/>
              <a:t>, </a:t>
            </a:r>
            <a:r>
              <a:rPr lang="en-US" sz="2800" b="1" dirty="0" err="1" smtClean="0">
                <a:latin typeface="Symbol" charset="2"/>
                <a:cs typeface="Symbol" charset="2"/>
              </a:rPr>
              <a:t>m</a:t>
            </a:r>
            <a:r>
              <a:rPr lang="en-US" sz="2800" b="1" dirty="0" smtClean="0">
                <a:latin typeface="Symbol" charset="2"/>
                <a:cs typeface="Symbol" charset="2"/>
              </a:rPr>
              <a:t>): </a:t>
            </a:r>
            <a:r>
              <a:rPr lang="en-US" sz="2800" dirty="0" smtClean="0">
                <a:cs typeface="Symbol" charset="2"/>
              </a:rPr>
              <a:t>for</a:t>
            </a:r>
            <a:r>
              <a:rPr lang="en-US" sz="2800" b="1" dirty="0" smtClean="0">
                <a:cs typeface="Symbol" charset="2"/>
              </a:rPr>
              <a:t> </a:t>
            </a:r>
            <a:r>
              <a:rPr lang="en-US" sz="2800" dirty="0" smtClean="0">
                <a:cs typeface="Symbol" charset="2"/>
              </a:rPr>
              <a:t>every open </a:t>
            </a:r>
            <a:r>
              <a:rPr lang="en-US" sz="2800" dirty="0" err="1" smtClean="0">
                <a:cs typeface="Symbol" charset="2"/>
              </a:rPr>
              <a:t>wff</a:t>
            </a:r>
            <a:r>
              <a:rPr lang="en-US" sz="2800" dirty="0" smtClean="0">
                <a:cs typeface="Symbol" charset="2"/>
              </a:rPr>
              <a:t> </a:t>
            </a:r>
            <a:r>
              <a:rPr lang="en-US" sz="2800" dirty="0" err="1" smtClean="0">
                <a:cs typeface="Symbol" charset="2"/>
              </a:rPr>
              <a:t>R(</a:t>
            </a:r>
            <a:r>
              <a:rPr lang="en-US" sz="2800" b="1" dirty="0" err="1" smtClean="0">
                <a:cs typeface="Symbol" charset="2"/>
              </a:rPr>
              <a:t>x</a:t>
            </a:r>
            <a:r>
              <a:rPr lang="en-US" sz="2800" dirty="0" smtClean="0">
                <a:cs typeface="Symbol" charset="2"/>
              </a:rPr>
              <a:t>, </a:t>
            </a:r>
            <a:r>
              <a:rPr lang="en-US" sz="2800" b="1" dirty="0" err="1" smtClean="0">
                <a:cs typeface="Symbol" charset="2"/>
              </a:rPr>
              <a:t>y</a:t>
            </a:r>
            <a:r>
              <a:rPr lang="en-US" sz="2800" dirty="0" smtClean="0">
                <a:cs typeface="Symbol" charset="2"/>
              </a:rPr>
              <a:t>) of LNLP with </a:t>
            </a:r>
            <a:r>
              <a:rPr lang="en-US" sz="2800" dirty="0" err="1" smtClean="0">
                <a:cs typeface="Symbol" charset="2"/>
              </a:rPr>
              <a:t>m+n</a:t>
            </a:r>
            <a:r>
              <a:rPr lang="en-US" sz="2800" dirty="0" smtClean="0">
                <a:cs typeface="Symbol" charset="2"/>
              </a:rPr>
              <a:t> free variables, and for each </a:t>
            </a:r>
            <a:r>
              <a:rPr lang="en-US" sz="2800" b="1" dirty="0" err="1" smtClean="0">
                <a:cs typeface="Symbol" charset="2"/>
              </a:rPr>
              <a:t>b</a:t>
            </a:r>
            <a:r>
              <a:rPr lang="en-US" sz="2800" dirty="0" smtClean="0">
                <a:cs typeface="Symbol" charset="2"/>
              </a:rPr>
              <a:t> in A</a:t>
            </a:r>
            <a:r>
              <a:rPr lang="en-US" sz="2800" baseline="30000" dirty="0" smtClean="0">
                <a:cs typeface="Symbol" charset="2"/>
              </a:rPr>
              <a:t>n</a:t>
            </a:r>
            <a:r>
              <a:rPr lang="en-US" sz="2800" dirty="0" smtClean="0">
                <a:cs typeface="Symbol" charset="2"/>
              </a:rPr>
              <a:t>, the set</a:t>
            </a:r>
          </a:p>
          <a:p>
            <a:pPr lvl="1">
              <a:buNone/>
            </a:pPr>
            <a:r>
              <a:rPr lang="en-US" sz="2400" dirty="0" smtClean="0">
                <a:cs typeface="Symbol" charset="2"/>
              </a:rPr>
              <a:t>{</a:t>
            </a:r>
            <a:r>
              <a:rPr lang="en-US" sz="2400" b="1" dirty="0" smtClean="0">
                <a:cs typeface="Symbol" charset="2"/>
              </a:rPr>
              <a:t>a</a:t>
            </a:r>
            <a:r>
              <a:rPr lang="en-US" sz="2400" dirty="0" smtClean="0">
                <a:cs typeface="Symbol" charset="2"/>
              </a:rPr>
              <a:t> </a:t>
            </a:r>
            <a:r>
              <a:rPr lang="en-US" sz="2400" dirty="0" err="1" smtClean="0">
                <a:latin typeface="Symbol" charset="2"/>
                <a:cs typeface="Symbol" charset="2"/>
              </a:rPr>
              <a:t>e</a:t>
            </a:r>
            <a:r>
              <a:rPr lang="en-US" sz="2400" dirty="0" smtClean="0">
                <a:cs typeface="Symbol" charset="2"/>
              </a:rPr>
              <a:t> in A</a:t>
            </a:r>
            <a:r>
              <a:rPr lang="en-US" sz="2400" baseline="30000" dirty="0" smtClean="0">
                <a:cs typeface="Symbol" charset="2"/>
              </a:rPr>
              <a:t>m</a:t>
            </a:r>
            <a:r>
              <a:rPr lang="en-US" sz="2400" dirty="0" smtClean="0">
                <a:cs typeface="Symbol" charset="2"/>
              </a:rPr>
              <a:t> | (</a:t>
            </a:r>
            <a:r>
              <a:rPr lang="en-US" sz="2400" dirty="0" smtClean="0"/>
              <a:t>(</a:t>
            </a:r>
            <a:r>
              <a:rPr lang="en-US" sz="2400" b="1" dirty="0" smtClean="0"/>
              <a:t>A</a:t>
            </a:r>
            <a:r>
              <a:rPr lang="en-US" sz="2400" dirty="0" smtClean="0"/>
              <a:t>, </a:t>
            </a:r>
            <a:r>
              <a:rPr lang="en-US" sz="2400" b="1" dirty="0" err="1" smtClean="0">
                <a:latin typeface="Symbol" charset="2"/>
                <a:cs typeface="Symbol" charset="2"/>
              </a:rPr>
              <a:t>m</a:t>
            </a:r>
            <a:r>
              <a:rPr lang="en-US" sz="2400" b="1" dirty="0" smtClean="0">
                <a:latin typeface="Symbol" charset="2"/>
                <a:cs typeface="Symbol" charset="2"/>
              </a:rPr>
              <a:t>) |= </a:t>
            </a:r>
            <a:r>
              <a:rPr lang="en-US" sz="2400" dirty="0" err="1" smtClean="0">
                <a:cs typeface="Symbol" charset="2"/>
              </a:rPr>
              <a:t>R(</a:t>
            </a:r>
            <a:r>
              <a:rPr lang="en-US" sz="2400" b="1" dirty="0" err="1" smtClean="0">
                <a:cs typeface="Symbol" charset="2"/>
              </a:rPr>
              <a:t>a</a:t>
            </a:r>
            <a:r>
              <a:rPr lang="en-US" sz="2400" dirty="0" smtClean="0">
                <a:cs typeface="Symbol" charset="2"/>
              </a:rPr>
              <a:t>, </a:t>
            </a:r>
            <a:r>
              <a:rPr lang="en-US" sz="2400" b="1" dirty="0" err="1" smtClean="0">
                <a:cs typeface="Symbol" charset="2"/>
              </a:rPr>
              <a:t>b</a:t>
            </a:r>
            <a:r>
              <a:rPr lang="en-US" sz="2400" dirty="0" smtClean="0">
                <a:cs typeface="Symbol" charset="2"/>
              </a:rPr>
              <a:t>)} is measurable</a:t>
            </a:r>
            <a:endParaRPr lang="en-US" sz="2400" dirty="0" smtClean="0"/>
          </a:p>
          <a:p>
            <a:pPr>
              <a:buNone/>
            </a:pPr>
            <a:endParaRPr lang="en-US" sz="2800" dirty="0"/>
          </a:p>
        </p:txBody>
      </p:sp>
    </p:spTree>
    <p:extLst>
      <p:ext uri="{BB962C8B-B14F-4D97-AF65-F5344CB8AC3E}">
        <p14:creationId xmlns:p14="http://schemas.microsoft.com/office/powerpoint/2010/main" val="1192180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11"/>
          <p:cNvSpPr>
            <a:spLocks/>
          </p:cNvSpPr>
          <p:nvPr/>
        </p:nvSpPr>
        <p:spPr bwMode="auto">
          <a:xfrm>
            <a:off x="558800" y="1879600"/>
            <a:ext cx="3708400" cy="3987800"/>
          </a:xfrm>
          <a:prstGeom prst="roundRect">
            <a:avLst>
              <a:gd name="adj" fmla="val 5134"/>
            </a:avLst>
          </a:prstGeom>
          <a:solidFill>
            <a:srgbClr val="F1C341"/>
          </a:solidFill>
          <a:ln w="12700">
            <a:solidFill>
              <a:srgbClr val="F1C341"/>
            </a:solidFill>
            <a:round/>
            <a:headEnd/>
            <a:tailEnd/>
          </a:ln>
        </p:spPr>
        <p:txBody>
          <a:bodyPr lIns="0" tIns="0" rIns="0" bIns="0"/>
          <a:lstStyle/>
          <a:p>
            <a:endParaRPr lang="en-US">
              <a:latin typeface="Calibri" pitchFamily="34" charset="0"/>
            </a:endParaRPr>
          </a:p>
        </p:txBody>
      </p:sp>
      <p:sp>
        <p:nvSpPr>
          <p:cNvPr id="46089" name="AutoShape 12"/>
          <p:cNvSpPr>
            <a:spLocks/>
          </p:cNvSpPr>
          <p:nvPr/>
        </p:nvSpPr>
        <p:spPr bwMode="auto">
          <a:xfrm>
            <a:off x="5054600" y="1866900"/>
            <a:ext cx="3848100" cy="3962400"/>
          </a:xfrm>
          <a:prstGeom prst="roundRect">
            <a:avLst>
              <a:gd name="adj" fmla="val 4949"/>
            </a:avLst>
          </a:prstGeom>
          <a:solidFill>
            <a:srgbClr val="F1C341"/>
          </a:solidFill>
          <a:ln w="12700">
            <a:solidFill>
              <a:srgbClr val="F1C341"/>
            </a:solidFill>
            <a:round/>
            <a:headEnd/>
            <a:tailEnd/>
          </a:ln>
        </p:spPr>
        <p:txBody>
          <a:bodyPr lIns="0" tIns="0" rIns="0" bIns="0"/>
          <a:lstStyle/>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latin typeface="Georgia" pitchFamily="18" charset="0"/>
            </a:endParaRPr>
          </a:p>
          <a:p>
            <a:pPr algn="ctr"/>
            <a:r>
              <a:rPr lang="en-US" sz="2600" b="1" dirty="0" smtClean="0">
                <a:solidFill>
                  <a:schemeClr val="tx2"/>
                </a:solidFill>
                <a:latin typeface="Arial Narrow" pitchFamily="34" charset="0"/>
              </a:rPr>
              <a:t>Knowledge Representation and Inference</a:t>
            </a:r>
            <a:endParaRPr lang="en-US" sz="2600" b="1" dirty="0">
              <a:solidFill>
                <a:schemeClr val="tx2"/>
              </a:solidFill>
              <a:latin typeface="Arial Narrow" pitchFamily="34" charset="0"/>
            </a:endParaRPr>
          </a:p>
        </p:txBody>
      </p:sp>
      <p:sp>
        <p:nvSpPr>
          <p:cNvPr id="8" name="Title 7"/>
          <p:cNvSpPr>
            <a:spLocks noGrp="1"/>
          </p:cNvSpPr>
          <p:nvPr>
            <p:ph type="title" idx="4294967295"/>
          </p:nvPr>
        </p:nvSpPr>
        <p:spPr/>
        <p:txBody>
          <a:bodyPr>
            <a:normAutofit fontScale="90000"/>
          </a:bodyPr>
          <a:lstStyle/>
          <a:p>
            <a:r>
              <a:rPr lang="en-US" dirty="0" smtClean="0">
                <a:sym typeface="Helvetica Neue Light"/>
              </a:rPr>
              <a:t>The goal of  Machine Reading:</a:t>
            </a:r>
            <a:br>
              <a:rPr lang="en-US" dirty="0" smtClean="0">
                <a:sym typeface="Helvetica Neue Light"/>
              </a:rPr>
            </a:br>
            <a:r>
              <a:rPr lang="en-US" dirty="0" smtClean="0">
                <a:sym typeface="Helvetica Neue Light"/>
              </a:rPr>
              <a:t>From </a:t>
            </a:r>
            <a:r>
              <a:rPr lang="en-US" dirty="0">
                <a:sym typeface="Helvetica Neue Light"/>
              </a:rPr>
              <a:t>“Unstructured” Text to Knowledge</a:t>
            </a:r>
            <a:endParaRPr lang="en-US" dirty="0"/>
          </a:p>
        </p:txBody>
      </p:sp>
      <p:pic>
        <p:nvPicPr>
          <p:cNvPr id="46093" name="Picture 7"/>
          <p:cNvPicPr>
            <a:picLocks noChangeAspect="1" noChangeArrowheads="1"/>
          </p:cNvPicPr>
          <p:nvPr/>
        </p:nvPicPr>
        <p:blipFill>
          <a:blip r:embed="rId2"/>
          <a:srcRect/>
          <a:stretch>
            <a:fillRect/>
          </a:stretch>
        </p:blipFill>
        <p:spPr bwMode="auto">
          <a:xfrm>
            <a:off x="857250" y="1981200"/>
            <a:ext cx="2309813" cy="3128679"/>
          </a:xfrm>
          <a:prstGeom prst="rect">
            <a:avLst/>
          </a:prstGeom>
          <a:noFill/>
          <a:ln w="12700">
            <a:noFill/>
            <a:round/>
            <a:headEnd/>
            <a:tailEnd/>
          </a:ln>
        </p:spPr>
      </p:pic>
      <p:pic>
        <p:nvPicPr>
          <p:cNvPr id="46094" name="Picture 8"/>
          <p:cNvPicPr>
            <a:picLocks noChangeAspect="1" noChangeArrowheads="1"/>
          </p:cNvPicPr>
          <p:nvPr/>
        </p:nvPicPr>
        <p:blipFill>
          <a:blip r:embed="rId3"/>
          <a:srcRect/>
          <a:stretch>
            <a:fillRect/>
          </a:stretch>
        </p:blipFill>
        <p:spPr bwMode="auto">
          <a:xfrm>
            <a:off x="1036637" y="2209800"/>
            <a:ext cx="2544763" cy="3303376"/>
          </a:xfrm>
          <a:prstGeom prst="rect">
            <a:avLst/>
          </a:prstGeom>
          <a:noFill/>
          <a:ln w="12700">
            <a:noFill/>
            <a:round/>
            <a:headEnd/>
            <a:tailEnd/>
          </a:ln>
        </p:spPr>
      </p:pic>
      <p:pic>
        <p:nvPicPr>
          <p:cNvPr id="11" name="Picture 9"/>
          <p:cNvPicPr>
            <a:picLocks noChangeArrowheads="1"/>
          </p:cNvPicPr>
          <p:nvPr/>
        </p:nvPicPr>
        <p:blipFill>
          <a:blip r:embed="rId4"/>
          <a:srcRect/>
          <a:stretch>
            <a:fillRect/>
          </a:stretch>
        </p:blipFill>
        <p:spPr bwMode="auto">
          <a:xfrm>
            <a:off x="1295400" y="2438400"/>
            <a:ext cx="2438400" cy="3417724"/>
          </a:xfrm>
          <a:prstGeom prst="rect">
            <a:avLst/>
          </a:prstGeom>
          <a:noFill/>
          <a:ln w="12700" cap="flat">
            <a:noFill/>
            <a:round/>
            <a:headEnd/>
            <a:tailEnd/>
          </a:ln>
          <a:effectLst>
            <a:outerShdw blurRad="127000" dist="50800" dir="2700000" algn="ctr" rotWithShape="0">
              <a:schemeClr val="bg2">
                <a:alpha val="75000"/>
              </a:schemeClr>
            </a:outerShdw>
          </a:effectLst>
        </p:spPr>
      </p:pic>
      <p:pic>
        <p:nvPicPr>
          <p:cNvPr id="46084" name="Picture 1"/>
          <p:cNvPicPr>
            <a:picLocks noChangeAspect="1" noChangeArrowheads="1"/>
          </p:cNvPicPr>
          <p:nvPr/>
        </p:nvPicPr>
        <p:blipFill>
          <a:blip r:embed="rId5"/>
          <a:srcRect/>
          <a:stretch>
            <a:fillRect/>
          </a:stretch>
        </p:blipFill>
        <p:spPr bwMode="auto">
          <a:xfrm>
            <a:off x="7388225" y="2054225"/>
            <a:ext cx="1104900" cy="1335088"/>
          </a:xfrm>
          <a:prstGeom prst="rect">
            <a:avLst/>
          </a:prstGeom>
          <a:noFill/>
          <a:ln w="12700">
            <a:noFill/>
            <a:round/>
            <a:headEnd/>
            <a:tailEnd/>
          </a:ln>
        </p:spPr>
      </p:pic>
      <p:pic>
        <p:nvPicPr>
          <p:cNvPr id="46087" name="Picture 8"/>
          <p:cNvPicPr>
            <a:picLocks noChangeAspect="1" noChangeArrowheads="1"/>
          </p:cNvPicPr>
          <p:nvPr/>
        </p:nvPicPr>
        <p:blipFill>
          <a:blip r:embed="rId6"/>
          <a:srcRect/>
          <a:stretch>
            <a:fillRect/>
          </a:stretch>
        </p:blipFill>
        <p:spPr bwMode="auto">
          <a:xfrm>
            <a:off x="7289800" y="3387725"/>
            <a:ext cx="1295400" cy="358775"/>
          </a:xfrm>
          <a:prstGeom prst="rect">
            <a:avLst/>
          </a:prstGeom>
          <a:noFill/>
          <a:ln w="12700">
            <a:solidFill>
              <a:schemeClr val="tx1"/>
            </a:solidFill>
            <a:round/>
            <a:headEnd/>
            <a:tailEnd/>
          </a:ln>
        </p:spPr>
      </p:pic>
      <p:pic>
        <p:nvPicPr>
          <p:cNvPr id="46088" name="Picture 9"/>
          <p:cNvPicPr>
            <a:picLocks noChangeArrowheads="1"/>
          </p:cNvPicPr>
          <p:nvPr/>
        </p:nvPicPr>
        <p:blipFill>
          <a:blip r:embed="rId7"/>
          <a:srcRect/>
          <a:stretch>
            <a:fillRect/>
          </a:stretch>
        </p:blipFill>
        <p:spPr bwMode="auto">
          <a:xfrm>
            <a:off x="5497513" y="3378200"/>
            <a:ext cx="1130300" cy="355600"/>
          </a:xfrm>
          <a:prstGeom prst="rect">
            <a:avLst/>
          </a:prstGeom>
          <a:noFill/>
          <a:ln w="12700">
            <a:solidFill>
              <a:srgbClr val="000000"/>
            </a:solidFill>
            <a:miter lim="800000"/>
            <a:headEnd/>
            <a:tailEnd/>
          </a:ln>
        </p:spPr>
      </p:pic>
      <p:pic>
        <p:nvPicPr>
          <p:cNvPr id="46090" name="Picture 19"/>
          <p:cNvPicPr>
            <a:picLocks noChangeArrowheads="1"/>
          </p:cNvPicPr>
          <p:nvPr/>
        </p:nvPicPr>
        <p:blipFill>
          <a:blip r:embed="rId8"/>
          <a:srcRect/>
          <a:stretch>
            <a:fillRect/>
          </a:stretch>
        </p:blipFill>
        <p:spPr bwMode="auto">
          <a:xfrm>
            <a:off x="5346700" y="2098675"/>
            <a:ext cx="1409700" cy="1270000"/>
          </a:xfrm>
          <a:prstGeom prst="rect">
            <a:avLst/>
          </a:prstGeom>
          <a:noFill/>
          <a:ln w="12700">
            <a:noFill/>
            <a:miter lim="800000"/>
            <a:headEnd/>
            <a:tailEnd/>
          </a:ln>
        </p:spPr>
      </p:pic>
      <p:pic>
        <p:nvPicPr>
          <p:cNvPr id="46091" name="Picture 22"/>
          <p:cNvPicPr>
            <a:picLocks noChangeAspect="1" noChangeArrowheads="1"/>
          </p:cNvPicPr>
          <p:nvPr/>
        </p:nvPicPr>
        <p:blipFill>
          <a:blip r:embed="rId9"/>
          <a:srcRect/>
          <a:stretch>
            <a:fillRect/>
          </a:stretch>
        </p:blipFill>
        <p:spPr bwMode="auto">
          <a:xfrm>
            <a:off x="5322888" y="1966913"/>
            <a:ext cx="3352800" cy="2551112"/>
          </a:xfrm>
          <a:prstGeom prst="rect">
            <a:avLst/>
          </a:prstGeom>
          <a:noFill/>
          <a:ln w="12700">
            <a:noFill/>
            <a:round/>
            <a:headEnd/>
            <a:tailEnd/>
          </a:ln>
        </p:spPr>
      </p:pic>
      <p:sp>
        <p:nvSpPr>
          <p:cNvPr id="46092" name="Right Arrow 19"/>
          <p:cNvSpPr>
            <a:spLocks noChangeArrowheads="1"/>
          </p:cNvSpPr>
          <p:nvPr/>
        </p:nvSpPr>
        <p:spPr bwMode="auto">
          <a:xfrm>
            <a:off x="3962400" y="3341688"/>
            <a:ext cx="1360488" cy="1176337"/>
          </a:xfrm>
          <a:prstGeom prst="rightArrow">
            <a:avLst>
              <a:gd name="adj1" fmla="val 50000"/>
              <a:gd name="adj2" fmla="val 19378"/>
            </a:avLst>
          </a:prstGeom>
          <a:solidFill>
            <a:srgbClr val="336699"/>
          </a:solidFill>
          <a:ln w="28575" algn="ctr">
            <a:noFill/>
            <a:round/>
            <a:headEnd/>
            <a:tailEnd/>
          </a:ln>
        </p:spPr>
        <p:txBody>
          <a:bodyPr/>
          <a:lstStyle/>
          <a:p>
            <a:pPr defTabSz="914400" eaLnBrk="0" hangingPunct="0"/>
            <a:endParaRPr lang="en-US" sz="2400">
              <a:ea typeface="ＭＳ Ｐゴシック"/>
              <a:cs typeface="ＭＳ Ｐゴシック"/>
            </a:endParaRPr>
          </a:p>
        </p:txBody>
      </p:sp>
    </p:spTree>
    <p:extLst>
      <p:ext uri="{BB962C8B-B14F-4D97-AF65-F5344CB8AC3E}">
        <p14:creationId xmlns:p14="http://schemas.microsoft.com/office/powerpoint/2010/main" val="40963379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Combine structures</a:t>
            </a:r>
          </a:p>
          <a:p>
            <a:pPr lvl="1"/>
            <a:r>
              <a:rPr lang="en-US" dirty="0" smtClean="0">
                <a:cs typeface="Lucida Blackletter"/>
              </a:rPr>
              <a:t>&lt;</a:t>
            </a:r>
            <a:r>
              <a:rPr lang="en-US" dirty="0" smtClean="0">
                <a:latin typeface="Lucida Blackletter"/>
                <a:cs typeface="Lucida Blackletter"/>
              </a:rPr>
              <a:t>W</a:t>
            </a:r>
            <a:r>
              <a:rPr lang="en-US" dirty="0" smtClean="0">
                <a:cs typeface="Lucida Blackletter"/>
              </a:rPr>
              <a:t>, D, I, PROB, </a:t>
            </a:r>
            <a:r>
              <a:rPr lang="en-US" b="1" dirty="0" err="1" smtClean="0">
                <a:latin typeface="Symbol" charset="2"/>
                <a:cs typeface="Symbol" charset="2"/>
              </a:rPr>
              <a:t>m</a:t>
            </a:r>
            <a:r>
              <a:rPr lang="en-US" dirty="0" smtClean="0"/>
              <a:t>&gt;</a:t>
            </a:r>
          </a:p>
          <a:p>
            <a:pPr lvl="1"/>
            <a:r>
              <a:rPr lang="en-US" dirty="0" smtClean="0"/>
              <a:t>We could allow a world/state indexed set of probabilities as well</a:t>
            </a:r>
          </a:p>
          <a:p>
            <a:pPr lvl="1"/>
            <a:r>
              <a:rPr lang="en-US" dirty="0" smtClean="0"/>
              <a:t>And we could allow domains to vary with worlds/states</a:t>
            </a:r>
          </a:p>
          <a:p>
            <a:r>
              <a:rPr lang="en-US" dirty="0" smtClean="0"/>
              <a:t>Single extremely expressive language in which to express </a:t>
            </a:r>
          </a:p>
          <a:p>
            <a:pPr lvl="1"/>
            <a:r>
              <a:rPr lang="en-US" dirty="0" smtClean="0"/>
              <a:t>both categorical and statistical domain theories</a:t>
            </a:r>
          </a:p>
          <a:p>
            <a:pPr lvl="1"/>
            <a:r>
              <a:rPr lang="en-US" dirty="0" smtClean="0"/>
              <a:t>statistical NLP theories</a:t>
            </a:r>
          </a:p>
          <a:p>
            <a:pPr lvl="1"/>
            <a:r>
              <a:rPr lang="en-US" dirty="0" smtClean="0"/>
              <a:t>bridge principles connecting domain and linguistic knowledge:</a:t>
            </a:r>
          </a:p>
          <a:p>
            <a:pPr lvl="1">
              <a:buNone/>
            </a:pPr>
            <a:r>
              <a:rPr lang="en-US" dirty="0" smtClean="0"/>
              <a:t>The semantics of </a:t>
            </a:r>
            <a:r>
              <a:rPr lang="en-US" dirty="0" smtClean="0">
                <a:latin typeface="Lucida Blackletter"/>
                <a:cs typeface="Lucida Blackletter"/>
              </a:rPr>
              <a:t>L ! </a:t>
            </a:r>
            <a:endParaRPr lang="en-US" dirty="0" smtClean="0"/>
          </a:p>
          <a:p>
            <a:pPr lvl="1">
              <a:buNone/>
            </a:pPr>
            <a:endParaRPr lang="en-US" dirty="0"/>
          </a:p>
        </p:txBody>
      </p:sp>
    </p:spTree>
    <p:extLst>
      <p:ext uri="{BB962C8B-B14F-4D97-AF65-F5344CB8AC3E}">
        <p14:creationId xmlns:p14="http://schemas.microsoft.com/office/powerpoint/2010/main" val="2922397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Scope of the Vision …</a:t>
            </a:r>
            <a:br>
              <a:rPr lang="en-US" sz="3600" dirty="0" smtClean="0"/>
            </a:br>
            <a:r>
              <a:rPr lang="en-US" sz="3600" dirty="0" smtClean="0"/>
              <a:t>Made More Real(</a:t>
            </a:r>
            <a:r>
              <a:rPr lang="en-US" sz="3600" dirty="0" err="1" smtClean="0"/>
              <a:t>istic</a:t>
            </a:r>
            <a:r>
              <a:rPr lang="en-US" sz="3600" dirty="0" smtClean="0"/>
              <a:t>) </a:t>
            </a:r>
            <a:endParaRPr lang="en-US" sz="3600" dirty="0"/>
          </a:p>
        </p:txBody>
      </p:sp>
      <p:sp>
        <p:nvSpPr>
          <p:cNvPr id="3" name="Content Placeholder 2"/>
          <p:cNvSpPr>
            <a:spLocks noGrp="1"/>
          </p:cNvSpPr>
          <p:nvPr>
            <p:ph idx="1"/>
          </p:nvPr>
        </p:nvSpPr>
        <p:spPr>
          <a:xfrm>
            <a:off x="457200" y="1600200"/>
            <a:ext cx="8229600" cy="5080000"/>
          </a:xfrm>
        </p:spPr>
        <p:txBody>
          <a:bodyPr>
            <a:normAutofit/>
          </a:bodyPr>
          <a:lstStyle/>
          <a:p>
            <a:r>
              <a:rPr lang="en-US" sz="2000" dirty="0" smtClean="0"/>
              <a:t>Let</a:t>
            </a:r>
            <a:r>
              <a:rPr lang="fr-FR" sz="2000" dirty="0" smtClean="0"/>
              <a:t>’</a:t>
            </a:r>
            <a:r>
              <a:rPr lang="en-US" sz="2000" dirty="0" smtClean="0"/>
              <a:t>s focus on texts in one language, say English</a:t>
            </a:r>
          </a:p>
          <a:p>
            <a:pPr lvl="1"/>
            <a:r>
              <a:rPr lang="en-US" sz="2000" dirty="0" smtClean="0"/>
              <a:t>So we’ll drop talk of “universality”, whatever such talk was supposed to mean </a:t>
            </a:r>
          </a:p>
          <a:p>
            <a:r>
              <a:rPr lang="en-US" sz="2000" dirty="0" smtClean="0"/>
              <a:t>Let’s focus on texts that are intended to be informative and at least present themselves as trying to communicate only truths (that is, only  propositions that the author believes to be true)</a:t>
            </a:r>
          </a:p>
          <a:p>
            <a:pPr lvl="1"/>
            <a:r>
              <a:rPr lang="en-US" sz="2000" dirty="0" smtClean="0"/>
              <a:t>So, no Proust, no </a:t>
            </a:r>
            <a:r>
              <a:rPr lang="en-US" sz="2000" dirty="0" err="1" smtClean="0"/>
              <a:t>Italo</a:t>
            </a:r>
            <a:r>
              <a:rPr lang="en-US" sz="2000" dirty="0" smtClean="0"/>
              <a:t> Calvino, no Shakespeare, etc. etc. </a:t>
            </a:r>
          </a:p>
          <a:p>
            <a:pPr lvl="1"/>
            <a:r>
              <a:rPr lang="en-US" sz="2000" dirty="0" smtClean="0"/>
              <a:t>Also, no Yelp! No movie reviews, no opinion pieces, etc. , etc. </a:t>
            </a:r>
          </a:p>
          <a:p>
            <a:r>
              <a:rPr lang="en-US" sz="2000" dirty="0" smtClean="0"/>
              <a:t>Also (in case this doesn’t follow from the above), let’s focus on texts in which there is only one “anonymous speaker/writer” (so no dialogue-heavy texts),  communicating with an “anonymous public” </a:t>
            </a:r>
          </a:p>
          <a:p>
            <a:pPr lvl="1"/>
            <a:r>
              <a:rPr lang="en-US" sz="1600" dirty="0" smtClean="0"/>
              <a:t>So no letters, personal emails, etc.</a:t>
            </a:r>
          </a:p>
          <a:p>
            <a:r>
              <a:rPr lang="en-US" sz="2400" dirty="0" smtClean="0"/>
              <a:t>Prime examples: news stories; scientific articles </a:t>
            </a:r>
          </a:p>
          <a:p>
            <a:pPr marL="0" indent="0">
              <a:buNone/>
            </a:pPr>
            <a:endParaRPr lang="en-US" sz="2400" dirty="0" smtClean="0"/>
          </a:p>
          <a:p>
            <a:pPr lvl="1"/>
            <a:endParaRPr lang="en-US" sz="2000" dirty="0" smtClean="0"/>
          </a:p>
        </p:txBody>
      </p:sp>
    </p:spTree>
    <p:extLst>
      <p:ext uri="{BB962C8B-B14F-4D97-AF65-F5344CB8AC3E}">
        <p14:creationId xmlns:p14="http://schemas.microsoft.com/office/powerpoint/2010/main" val="36551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Question-Answering as a Test of Understanding</a:t>
            </a:r>
            <a:endParaRPr lang="en-US" sz="3600" dirty="0"/>
          </a:p>
        </p:txBody>
      </p:sp>
      <p:sp>
        <p:nvSpPr>
          <p:cNvPr id="3" name="Content Placeholder 2"/>
          <p:cNvSpPr>
            <a:spLocks noGrp="1"/>
          </p:cNvSpPr>
          <p:nvPr>
            <p:ph idx="1"/>
          </p:nvPr>
        </p:nvSpPr>
        <p:spPr/>
        <p:txBody>
          <a:bodyPr>
            <a:normAutofit fontScale="92500" lnSpcReduction="10000"/>
          </a:bodyPr>
          <a:lstStyle/>
          <a:p>
            <a:r>
              <a:rPr lang="en-US" sz="2400" dirty="0" smtClean="0"/>
              <a:t>One way to determine whether an agent has understood a text is to ask the agent questions “about” the text. </a:t>
            </a:r>
          </a:p>
          <a:p>
            <a:r>
              <a:rPr lang="en-US" sz="2400" dirty="0" smtClean="0"/>
              <a:t>Sure, but … ability to answer correctly has to be </a:t>
            </a:r>
            <a:r>
              <a:rPr lang="en-US" sz="2400" i="1" dirty="0" smtClean="0"/>
              <a:t>in some sense </a:t>
            </a:r>
            <a:r>
              <a:rPr lang="en-US" sz="2400" dirty="0" smtClean="0"/>
              <a:t>dependent on the understanding</a:t>
            </a:r>
          </a:p>
          <a:p>
            <a:pPr lvl="1"/>
            <a:r>
              <a:rPr lang="en-US" sz="2000" dirty="0" smtClean="0"/>
              <a:t>I give you a text in Quantum Field Theory, which happens to mention the shape of the Earth  and ask you, “What is the shape of the Earth?”</a:t>
            </a:r>
          </a:p>
          <a:p>
            <a:r>
              <a:rPr lang="en-US" sz="2400" dirty="0" smtClean="0"/>
              <a:t>The idea, roughly, is: </a:t>
            </a:r>
            <a:r>
              <a:rPr lang="en-US" sz="2400" i="1" dirty="0" smtClean="0"/>
              <a:t>Agent</a:t>
            </a:r>
            <a:r>
              <a:rPr lang="en-US" sz="2400" dirty="0" smtClean="0"/>
              <a:t> </a:t>
            </a:r>
            <a:r>
              <a:rPr lang="en-US" sz="2400" dirty="0" smtClean="0">
                <a:latin typeface="Symbol" charset="2"/>
                <a:cs typeface="Symbol" charset="2"/>
              </a:rPr>
              <a:t>a</a:t>
            </a:r>
            <a:r>
              <a:rPr lang="en-US" sz="2400" dirty="0" smtClean="0"/>
              <a:t> wouldn’t have been able to answer the question if </a:t>
            </a:r>
            <a:r>
              <a:rPr lang="en-US" sz="2400" dirty="0" smtClean="0">
                <a:latin typeface="Symbol" charset="2"/>
                <a:cs typeface="Symbol" charset="2"/>
              </a:rPr>
              <a:t>a</a:t>
            </a:r>
            <a:r>
              <a:rPr lang="en-US" sz="2400" dirty="0" smtClean="0"/>
              <a:t> hadn’t understood the text.</a:t>
            </a:r>
          </a:p>
          <a:p>
            <a:pPr lvl="1"/>
            <a:r>
              <a:rPr lang="en-US" sz="2000" dirty="0" smtClean="0"/>
              <a:t>The idea </a:t>
            </a:r>
            <a:r>
              <a:rPr lang="en-US" sz="2000" i="1" dirty="0" smtClean="0"/>
              <a:t>isn’t: </a:t>
            </a:r>
            <a:r>
              <a:rPr lang="en-US" sz="2000" dirty="0" smtClean="0"/>
              <a:t> </a:t>
            </a:r>
            <a:r>
              <a:rPr lang="en-US" sz="2000" dirty="0" smtClean="0">
                <a:latin typeface="Symbol" charset="2"/>
                <a:cs typeface="Symbol" charset="2"/>
              </a:rPr>
              <a:t>a </a:t>
            </a:r>
            <a:r>
              <a:rPr lang="en-US" sz="2000" dirty="0" smtClean="0">
                <a:latin typeface="Calibri"/>
                <a:cs typeface="Calibri"/>
              </a:rPr>
              <a:t>would not be able to answer the question unless he had read that particular text; and moreover, that text  contains all the information </a:t>
            </a:r>
            <a:r>
              <a:rPr lang="en-US" sz="2000" dirty="0" smtClean="0">
                <a:latin typeface="Symbol" charset="2"/>
                <a:cs typeface="Symbol" charset="2"/>
              </a:rPr>
              <a:t>a </a:t>
            </a:r>
            <a:r>
              <a:rPr lang="en-US" sz="2000" dirty="0" smtClean="0">
                <a:cs typeface="Symbol" charset="2"/>
              </a:rPr>
              <a:t>has/had access to </a:t>
            </a:r>
            <a:endParaRPr lang="en-US" sz="2000" dirty="0" smtClean="0"/>
          </a:p>
          <a:p>
            <a:r>
              <a:rPr lang="en-US" sz="2400" dirty="0" smtClean="0"/>
              <a:t>This idea is not easy to make completely precise</a:t>
            </a:r>
          </a:p>
          <a:p>
            <a:r>
              <a:rPr lang="en-US" sz="2400" dirty="0" smtClean="0"/>
              <a:t>Explains (partially) use of </a:t>
            </a:r>
            <a:r>
              <a:rPr lang="en-US" sz="2400" i="1" dirty="0" smtClean="0"/>
              <a:t>Reading Comprehension </a:t>
            </a:r>
            <a:r>
              <a:rPr lang="en-US" sz="2400" dirty="0" smtClean="0"/>
              <a:t>tests whose texts are simply made-up just for the purpose of testing comprehension. </a:t>
            </a:r>
          </a:p>
          <a:p>
            <a:pPr lvl="1"/>
            <a:endParaRPr lang="en-US" sz="2000" dirty="0"/>
          </a:p>
        </p:txBody>
      </p:sp>
    </p:spTree>
    <p:extLst>
      <p:ext uri="{BB962C8B-B14F-4D97-AF65-F5344CB8AC3E}">
        <p14:creationId xmlns:p14="http://schemas.microsoft.com/office/powerpoint/2010/main" val="16678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Ability to Translate</a:t>
            </a:r>
            <a:endParaRPr lang="en-US" sz="3600" dirty="0"/>
          </a:p>
        </p:txBody>
      </p:sp>
      <p:sp>
        <p:nvSpPr>
          <p:cNvPr id="3" name="Content Placeholder 2"/>
          <p:cNvSpPr>
            <a:spLocks noGrp="1"/>
          </p:cNvSpPr>
          <p:nvPr>
            <p:ph idx="1"/>
          </p:nvPr>
        </p:nvSpPr>
        <p:spPr/>
        <p:txBody>
          <a:bodyPr>
            <a:normAutofit fontScale="85000" lnSpcReduction="10000"/>
          </a:bodyPr>
          <a:lstStyle/>
          <a:p>
            <a:r>
              <a:rPr lang="en-US" sz="2800" dirty="0" smtClean="0"/>
              <a:t>Another way to demonstrate understanding is to translate a text into some other language</a:t>
            </a:r>
          </a:p>
          <a:p>
            <a:pPr lvl="1"/>
            <a:r>
              <a:rPr lang="en-US" sz="2400" dirty="0" smtClean="0"/>
              <a:t>This can</a:t>
            </a:r>
            <a:r>
              <a:rPr lang="fr-FR" sz="2400" dirty="0" smtClean="0"/>
              <a:t>’</a:t>
            </a:r>
            <a:r>
              <a:rPr lang="en-US" sz="2400" dirty="0" smtClean="0"/>
              <a:t>t be a necessary condition</a:t>
            </a:r>
          </a:p>
          <a:p>
            <a:pPr lvl="1"/>
            <a:r>
              <a:rPr lang="en-US" sz="2400" dirty="0" smtClean="0"/>
              <a:t>Else, I wouldn’t be seen to understand a single  text!</a:t>
            </a:r>
          </a:p>
          <a:p>
            <a:r>
              <a:rPr lang="en-US" sz="2800" dirty="0" smtClean="0"/>
              <a:t>The idea</a:t>
            </a:r>
            <a:r>
              <a:rPr lang="en-US" sz="2800" i="1" dirty="0" smtClean="0"/>
              <a:t>: a good translation</a:t>
            </a:r>
            <a:r>
              <a:rPr lang="en-US" sz="2800" dirty="0" smtClean="0"/>
              <a:t> of a text renders the informational content of the original into the target language. </a:t>
            </a:r>
          </a:p>
          <a:p>
            <a:pPr lvl="1"/>
            <a:r>
              <a:rPr lang="en-US" sz="2400" dirty="0" smtClean="0"/>
              <a:t>The translation of the text should “say the same thing” as the original – have (roughly/essentially) the same informational content </a:t>
            </a:r>
          </a:p>
          <a:p>
            <a:pPr lvl="1"/>
            <a:r>
              <a:rPr lang="en-US" sz="2400" dirty="0" smtClean="0"/>
              <a:t>So, the translator must have “grasped” that informational content </a:t>
            </a:r>
          </a:p>
          <a:p>
            <a:pPr lvl="1"/>
            <a:r>
              <a:rPr lang="en-US" sz="2400" dirty="0" smtClean="0"/>
              <a:t>But again, there is no requirement that the translator has no extra-linguistic  information beyond what the original text expresses</a:t>
            </a:r>
          </a:p>
          <a:p>
            <a:pPr lvl="1"/>
            <a:endParaRPr lang="en-US" sz="2400" dirty="0"/>
          </a:p>
        </p:txBody>
      </p:sp>
    </p:spTree>
    <p:extLst>
      <p:ext uri="{BB962C8B-B14F-4D97-AF65-F5344CB8AC3E}">
        <p14:creationId xmlns:p14="http://schemas.microsoft.com/office/powerpoint/2010/main" val="145322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Structure of the Evaluation </a:t>
            </a:r>
            <a:endParaRPr lang="en-US" sz="3600" dirty="0"/>
          </a:p>
        </p:txBody>
      </p:sp>
      <p:sp>
        <p:nvSpPr>
          <p:cNvPr id="3" name="Content Placeholder 2"/>
          <p:cNvSpPr>
            <a:spLocks noGrp="1"/>
          </p:cNvSpPr>
          <p:nvPr>
            <p:ph idx="1"/>
          </p:nvPr>
        </p:nvSpPr>
        <p:spPr/>
        <p:txBody>
          <a:bodyPr>
            <a:normAutofit fontScale="85000" lnSpcReduction="10000"/>
          </a:bodyPr>
          <a:lstStyle/>
          <a:p>
            <a:r>
              <a:rPr lang="en-US" sz="2400" dirty="0" smtClean="0"/>
              <a:t>The test for understanding in MRP involved two steps:</a:t>
            </a:r>
          </a:p>
          <a:p>
            <a:r>
              <a:rPr lang="en-US" sz="2400" dirty="0" smtClean="0"/>
              <a:t>First, </a:t>
            </a:r>
            <a:r>
              <a:rPr lang="en-US" sz="2400" i="1" dirty="0" smtClean="0"/>
              <a:t>translate</a:t>
            </a:r>
            <a:r>
              <a:rPr lang="en-US" sz="2400" dirty="0" smtClean="0"/>
              <a:t> the English text into a formal representation language</a:t>
            </a:r>
          </a:p>
          <a:p>
            <a:r>
              <a:rPr lang="en-US" sz="2400" dirty="0" smtClean="0"/>
              <a:t>Then, query the resulting “KB”, with questions that the system would be unlikely to be able to answer unless it had understood the text, </a:t>
            </a:r>
            <a:r>
              <a:rPr lang="en-US" sz="2400" i="1" dirty="0" smtClean="0"/>
              <a:t>that is</a:t>
            </a:r>
            <a:r>
              <a:rPr lang="en-US" sz="2400" dirty="0" smtClean="0"/>
              <a:t>, correctly translated it into </a:t>
            </a:r>
            <a:r>
              <a:rPr lang="en-US" sz="2400" i="1" dirty="0" smtClean="0"/>
              <a:t>its native tongue</a:t>
            </a:r>
            <a:r>
              <a:rPr lang="en-US" sz="2400" dirty="0" smtClean="0"/>
              <a:t>. </a:t>
            </a:r>
          </a:p>
          <a:p>
            <a:pPr lvl="1"/>
            <a:r>
              <a:rPr lang="en-US" sz="2000" dirty="0" smtClean="0"/>
              <a:t>But again, there was no restriction on what other information the system might have access to </a:t>
            </a:r>
          </a:p>
          <a:p>
            <a:r>
              <a:rPr lang="en-US" sz="2400" dirty="0" smtClean="0"/>
              <a:t>In what follows, we will stipulate that that native tongue can be thought of as a first-order language, perhaps with probabilistic extensions.  Let</a:t>
            </a:r>
            <a:r>
              <a:rPr lang="fr-FR" sz="2400" dirty="0" smtClean="0"/>
              <a:t>’</a:t>
            </a:r>
            <a:r>
              <a:rPr lang="en-US" sz="2400" dirty="0" smtClean="0"/>
              <a:t>s call this family of languages P-FOL</a:t>
            </a:r>
          </a:p>
          <a:p>
            <a:pPr lvl="1"/>
            <a:r>
              <a:rPr lang="en-US" sz="2000" dirty="0" smtClean="0"/>
              <a:t>SO the resulting KB is a set of sentences (closed </a:t>
            </a:r>
            <a:r>
              <a:rPr lang="en-US" sz="2000" dirty="0" err="1" smtClean="0"/>
              <a:t>wffs</a:t>
            </a:r>
            <a:r>
              <a:rPr lang="en-US" sz="2000" dirty="0" smtClean="0"/>
              <a:t>) in a P-FOL</a:t>
            </a:r>
          </a:p>
          <a:p>
            <a:pPr lvl="1"/>
            <a:r>
              <a:rPr lang="en-US" sz="2000" dirty="0" smtClean="0"/>
              <a:t>Just to be clear: The “P” might be a no-op, that is, </a:t>
            </a:r>
            <a:r>
              <a:rPr lang="en-US" sz="2000" dirty="0" err="1" smtClean="0"/>
              <a:t>FOLanguages</a:t>
            </a:r>
            <a:r>
              <a:rPr lang="en-US" sz="2000" dirty="0" smtClean="0"/>
              <a:t> are to be considered as included </a:t>
            </a:r>
            <a:r>
              <a:rPr lang="en-US" sz="2000" i="1" dirty="0" smtClean="0"/>
              <a:t>de jure</a:t>
            </a:r>
          </a:p>
          <a:p>
            <a:r>
              <a:rPr lang="en-US" sz="2400" dirty="0" smtClean="0"/>
              <a:t>Keep in mind: we have  simply fixed the form(at) of the desired, query-independent (task-independent??)  output of reading</a:t>
            </a:r>
            <a:endParaRPr lang="en-US" sz="2000" dirty="0" smtClean="0"/>
          </a:p>
          <a:p>
            <a:pPr marL="457200" lvl="1" indent="0">
              <a:buNone/>
            </a:pPr>
            <a:endParaRPr lang="en-US" sz="2000" dirty="0" smtClean="0"/>
          </a:p>
        </p:txBody>
      </p:sp>
    </p:spTree>
    <p:extLst>
      <p:ext uri="{BB962C8B-B14F-4D97-AF65-F5344CB8AC3E}">
        <p14:creationId xmlns:p14="http://schemas.microsoft.com/office/powerpoint/2010/main" val="36101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Formal representations </a:t>
            </a:r>
            <a:r>
              <a:rPr lang="en-US" sz="2800" dirty="0"/>
              <a:t>used by AI </a:t>
            </a:r>
            <a:r>
              <a:rPr lang="en-US" sz="2800" b="1" dirty="0"/>
              <a:t>reasoning </a:t>
            </a:r>
            <a:r>
              <a:rPr lang="en-US" sz="2800" b="1" dirty="0" smtClean="0"/>
              <a:t>systems “</a:t>
            </a:r>
            <a:r>
              <a:rPr lang="en-US" sz="2800" dirty="0" smtClean="0"/>
              <a:t>Islands of Formal AI Knowledge” </a:t>
            </a:r>
            <a:endParaRPr lang="en-US" sz="2800" dirty="0"/>
          </a:p>
        </p:txBody>
      </p:sp>
      <p:sp>
        <p:nvSpPr>
          <p:cNvPr id="3" name="Content Placeholder 2"/>
          <p:cNvSpPr>
            <a:spLocks noGrp="1"/>
          </p:cNvSpPr>
          <p:nvPr>
            <p:ph idx="1"/>
          </p:nvPr>
        </p:nvSpPr>
        <p:spPr>
          <a:xfrm>
            <a:off x="457199" y="1278467"/>
            <a:ext cx="8229601" cy="5579533"/>
          </a:xfrm>
        </p:spPr>
        <p:txBody>
          <a:bodyPr>
            <a:normAutofit/>
          </a:bodyPr>
          <a:lstStyle/>
          <a:p>
            <a:r>
              <a:rPr lang="en-US" sz="2400" dirty="0" smtClean="0"/>
              <a:t>Example Target Formalisms: </a:t>
            </a:r>
          </a:p>
          <a:p>
            <a:pPr lvl="1"/>
            <a:r>
              <a:rPr lang="en-US" sz="2000" dirty="0" smtClean="0"/>
              <a:t>(Relational) Database Systems </a:t>
            </a:r>
          </a:p>
          <a:p>
            <a:pPr lvl="1"/>
            <a:r>
              <a:rPr lang="en-US" sz="2000" dirty="0" err="1" smtClean="0"/>
              <a:t>Datalog</a:t>
            </a:r>
            <a:r>
              <a:rPr lang="en-US" sz="2000" dirty="0" smtClean="0"/>
              <a:t> / Logic Programming formalisms</a:t>
            </a:r>
          </a:p>
          <a:p>
            <a:pPr lvl="1"/>
            <a:r>
              <a:rPr lang="en-US" sz="2000" dirty="0" smtClean="0"/>
              <a:t>OWL and other Description Logics</a:t>
            </a:r>
          </a:p>
          <a:p>
            <a:pPr lvl="1"/>
            <a:r>
              <a:rPr lang="en-US" sz="2000" dirty="0"/>
              <a:t>Bayes’ </a:t>
            </a:r>
            <a:r>
              <a:rPr lang="en-US" sz="2000" dirty="0" smtClean="0"/>
              <a:t>Nets</a:t>
            </a:r>
          </a:p>
          <a:p>
            <a:pPr lvl="1"/>
            <a:r>
              <a:rPr lang="en-US" sz="2000" dirty="0" smtClean="0"/>
              <a:t>Probabilistic </a:t>
            </a:r>
            <a:r>
              <a:rPr lang="en-US" sz="2000" dirty="0" err="1" smtClean="0"/>
              <a:t>DBs</a:t>
            </a:r>
            <a:r>
              <a:rPr lang="en-US" sz="2000" dirty="0" smtClean="0"/>
              <a:t> </a:t>
            </a:r>
          </a:p>
          <a:p>
            <a:pPr lvl="1"/>
            <a:r>
              <a:rPr lang="en-US" sz="2000" dirty="0" smtClean="0"/>
              <a:t>First-order languages</a:t>
            </a:r>
          </a:p>
          <a:p>
            <a:pPr lvl="1"/>
            <a:r>
              <a:rPr lang="en-US" sz="2000" dirty="0" smtClean="0"/>
              <a:t>Higher-Order and/or Modal/</a:t>
            </a:r>
            <a:r>
              <a:rPr lang="en-US" sz="2000" dirty="0" err="1" smtClean="0"/>
              <a:t>Intensional</a:t>
            </a:r>
            <a:r>
              <a:rPr lang="en-US" sz="2000" dirty="0" smtClean="0"/>
              <a:t> Languages</a:t>
            </a:r>
          </a:p>
          <a:p>
            <a:pPr lvl="1"/>
            <a:r>
              <a:rPr lang="en-US" sz="2000" dirty="0" smtClean="0"/>
              <a:t>Probabilistic Relational Languages</a:t>
            </a:r>
          </a:p>
          <a:p>
            <a:pPr lvl="1"/>
            <a:r>
              <a:rPr lang="en-US" sz="2000" dirty="0" smtClean="0"/>
              <a:t>Probabilistic extensions of higher-order or …</a:t>
            </a:r>
          </a:p>
          <a:p>
            <a:pPr>
              <a:buNone/>
            </a:pPr>
            <a:endParaRPr lang="en-US" sz="2800" dirty="0" smtClean="0"/>
          </a:p>
        </p:txBody>
      </p:sp>
    </p:spTree>
    <p:extLst>
      <p:ext uri="{BB962C8B-B14F-4D97-AF65-F5344CB8AC3E}">
        <p14:creationId xmlns:p14="http://schemas.microsoft.com/office/powerpoint/2010/main" val="206192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3836</TotalTime>
  <Words>3677</Words>
  <Application>Microsoft Office PowerPoint</Application>
  <PresentationFormat>Presentazione su schermo (4:3)</PresentationFormat>
  <Paragraphs>389</Paragraphs>
  <Slides>40</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40</vt:i4>
      </vt:variant>
    </vt:vector>
  </HeadingPairs>
  <TitlesOfParts>
    <vt:vector size="42" baseType="lpstr">
      <vt:lpstr>Office Theme</vt:lpstr>
      <vt:lpstr>Chart</vt:lpstr>
      <vt:lpstr>Machine Reading:   Goal(s) and Promising (?) Approaches</vt:lpstr>
      <vt:lpstr>DARPA’s Vision </vt:lpstr>
      <vt:lpstr>Presentazione standard di PowerPoint</vt:lpstr>
      <vt:lpstr>The goal of  Machine Reading: From “Unstructured” Text to Knowledge</vt:lpstr>
      <vt:lpstr>The Scope of the Vision … Made More Real(istic) </vt:lpstr>
      <vt:lpstr>Question-Answering as a Test of Understanding</vt:lpstr>
      <vt:lpstr>Ability to Translate</vt:lpstr>
      <vt:lpstr>The Structure of the Evaluation </vt:lpstr>
      <vt:lpstr>Formal representations used by AI reasoning systems “Islands of Formal AI Knowledge” </vt:lpstr>
      <vt:lpstr>What these have in common</vt:lpstr>
      <vt:lpstr>(P)FOLs as Universal </vt:lpstr>
      <vt:lpstr>A Brief Digression on the Goals and Methodology of AI </vt:lpstr>
      <vt:lpstr>FAUST </vt:lpstr>
      <vt:lpstr>Presentazione standard di PowerPoint</vt:lpstr>
      <vt:lpstr>Huh? </vt:lpstr>
      <vt:lpstr>The BaseLine Picture: The Standard/Stanford NLProcessor</vt:lpstr>
      <vt:lpstr>Stanford’s Baseline NLProcessor</vt:lpstr>
      <vt:lpstr>The “Facts” </vt:lpstr>
      <vt:lpstr>Simple Observations</vt:lpstr>
      <vt:lpstr>Pipeline Architecture For MR: Summary</vt:lpstr>
      <vt:lpstr>If It All Worked</vt:lpstr>
      <vt:lpstr>What History Has Taught Us</vt:lpstr>
      <vt:lpstr>One “Point” in a Space</vt:lpstr>
      <vt:lpstr>Joint Parsing and Named Entity Recognition Helps on Both Tasks</vt:lpstr>
      <vt:lpstr>The Space of Architectures </vt:lpstr>
      <vt:lpstr>Another Point in the Space</vt:lpstr>
      <vt:lpstr>The Fully Extreme Picture</vt:lpstr>
      <vt:lpstr>The Space of Architectures</vt:lpstr>
      <vt:lpstr>A Vision to Help Us Decide Where In This Space to Aim For </vt:lpstr>
      <vt:lpstr>Why Not Put It All Together?  The Charms of Modularity</vt:lpstr>
      <vt:lpstr>Yet Other Dimensions of Efficiency</vt:lpstr>
      <vt:lpstr>The Space of Architectures</vt:lpstr>
      <vt:lpstr>Our Final (?) Picture</vt:lpstr>
      <vt:lpstr>The Final Word</vt:lpstr>
      <vt:lpstr>Wonky Backup Slides</vt:lpstr>
      <vt:lpstr>Reading as a special mode of acquiring evidence</vt:lpstr>
      <vt:lpstr>Fairly Wonkish Stuff</vt:lpstr>
      <vt:lpstr>And now for the NLP bits… Statistical Theories for NLP</vt:lpstr>
      <vt:lpstr>More Wonky Stuff</vt:lpstr>
      <vt:lpstr>Putting it all together</vt:lpstr>
    </vt:vector>
  </TitlesOfParts>
  <Company>SRI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Reading:  Central Goal(s) and Promising (?) Approaches</dc:title>
  <dc:creator>David Israel</dc:creator>
  <cp:lastModifiedBy>Pazienza</cp:lastModifiedBy>
  <cp:revision>92</cp:revision>
  <dcterms:created xsi:type="dcterms:W3CDTF">2015-10-27T10:01:59Z</dcterms:created>
  <dcterms:modified xsi:type="dcterms:W3CDTF">2015-12-14T15:00:32Z</dcterms:modified>
</cp:coreProperties>
</file>